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95" r:id="rId4"/>
    <p:sldId id="296" r:id="rId5"/>
    <p:sldId id="316" r:id="rId6"/>
    <p:sldId id="317" r:id="rId7"/>
    <p:sldId id="276" r:id="rId8"/>
    <p:sldId id="298" r:id="rId9"/>
    <p:sldId id="318" r:id="rId10"/>
    <p:sldId id="306" r:id="rId11"/>
    <p:sldId id="307" r:id="rId12"/>
    <p:sldId id="321" r:id="rId13"/>
    <p:sldId id="320" r:id="rId14"/>
    <p:sldId id="322" r:id="rId15"/>
    <p:sldId id="279" r:id="rId16"/>
    <p:sldId id="305" r:id="rId17"/>
    <p:sldId id="313" r:id="rId18"/>
    <p:sldId id="310" r:id="rId19"/>
    <p:sldId id="323" r:id="rId20"/>
    <p:sldId id="325" r:id="rId21"/>
    <p:sldId id="315" r:id="rId22"/>
    <p:sldId id="264" r:id="rId23"/>
    <p:sldId id="308" r:id="rId24"/>
    <p:sldId id="269" r:id="rId25"/>
    <p:sldId id="270" r:id="rId2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FA2FD27-D7ED-4BD7-992F-84816A6994E0}">
          <p14:sldIdLst>
            <p14:sldId id="256"/>
            <p14:sldId id="257"/>
            <p14:sldId id="295"/>
            <p14:sldId id="296"/>
            <p14:sldId id="316"/>
            <p14:sldId id="317"/>
            <p14:sldId id="276"/>
            <p14:sldId id="298"/>
            <p14:sldId id="318"/>
            <p14:sldId id="306"/>
            <p14:sldId id="307"/>
            <p14:sldId id="321"/>
            <p14:sldId id="320"/>
            <p14:sldId id="322"/>
            <p14:sldId id="279"/>
            <p14:sldId id="305"/>
            <p14:sldId id="313"/>
            <p14:sldId id="310"/>
            <p14:sldId id="323"/>
            <p14:sldId id="325"/>
            <p14:sldId id="315"/>
            <p14:sldId id="264"/>
            <p14:sldId id="30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 " initials="" lastIdx="3" clrIdx="0">
    <p:extLst>
      <p:ext uri="{19B8F6BF-5375-455C-9EA6-DF929625EA0E}">
        <p15:presenceInfo xmlns:p15="http://schemas.microsoft.com/office/powerpoint/2012/main" userId="6df4076270d59353" providerId="Windows Live"/>
      </p:ext>
    </p:extLst>
  </p:cmAuthor>
  <p:cmAuthor id="2" name="irem kidil" initials="ik" lastIdx="1" clrIdx="1">
    <p:extLst>
      <p:ext uri="{19B8F6BF-5375-455C-9EA6-DF929625EA0E}">
        <p15:presenceInfo xmlns:p15="http://schemas.microsoft.com/office/powerpoint/2012/main" userId="49b86dcc7e127e4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2" autoAdjust="0"/>
    <p:restoredTop sz="95481" autoAdjust="0"/>
  </p:normalViewPr>
  <p:slideViewPr>
    <p:cSldViewPr snapToGrid="0">
      <p:cViewPr varScale="1">
        <p:scale>
          <a:sx n="64" d="100"/>
          <a:sy n="64" d="100"/>
        </p:scale>
        <p:origin x="748" y="40"/>
      </p:cViewPr>
      <p:guideLst/>
    </p:cSldViewPr>
  </p:slideViewPr>
  <p:outlineViewPr>
    <p:cViewPr>
      <p:scale>
        <a:sx n="33" d="100"/>
        <a:sy n="33" d="100"/>
      </p:scale>
      <p:origin x="0" y="-32361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547" y="5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27T21:28:41.660" idx="3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4.png>
</file>

<file path=ppt/media/image5.sv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DA1CF1-5A6A-4634-897E-B4336BA43F7F}" type="datetimeFigureOut">
              <a:rPr lang="de-DE" smtClean="0"/>
              <a:t>27.01.2020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A11F0-6DE4-4744-89DB-E4C2F3ADA3D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75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E4984-D75F-43C6-8A28-01D9113C83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E21BA8-1245-4953-9FE9-000C77E20B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19DE2-4C94-4373-85D7-EF10CDA4B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490-6CC3-4DC8-BC67-271EBFFAAE91}" type="datetime1">
              <a:rPr lang="de-DE" smtClean="0"/>
              <a:t>27.01.2020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D4EE2-93B1-4CEB-B6A9-91DED3204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73CA5-4309-4E7B-82D2-0D7EB0007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6857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6DB20-DFDF-4C32-96C5-F14AF845C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D1C202-394B-4364-9902-210BCF61E8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074CB-6C3B-4369-919D-AB25B3EA2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C0C41-409A-4055-9E82-A0B313FEDA3C}" type="datetime1">
              <a:rPr lang="de-DE" smtClean="0"/>
              <a:t>27.01.2020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105F6-9F45-48CF-A8F4-D41039003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196FD-F2A7-400D-996C-E4CBB424D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607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4CEF29-C71E-4D94-962A-9F40BD819E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CCA952-18F9-4C03-A75A-2C805BA8F2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DFD1F-E025-4C17-945C-67DE3CDE4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1694C-B5E1-456C-B35F-A881026BA718}" type="datetime1">
              <a:rPr lang="de-DE" smtClean="0"/>
              <a:t>27.01.2020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87F78-1254-43E8-BA4B-A6B9586D3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03A4E-AD85-4C5B-B647-EB623767F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6517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FE0C1-9923-488A-9882-794D7F0D9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FB9A2-8286-41A7-AF2B-4E887AA44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16308-6BF5-461D-B459-28BF43553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5BD52-8B06-483E-B251-5AAB3F46E8EA}" type="datetime1">
              <a:rPr lang="de-DE" smtClean="0"/>
              <a:t>27.01.2020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B6CF0-D257-4018-8E71-C8DA3C060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8F7A3-3B7D-4364-9727-377479CE4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0883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3A963-CCFB-4195-B36C-41C03598C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0FC0A-62F4-444F-B949-615A4FD4E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C792B-6F9D-4DD0-9EF8-BF16B68C5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9D824-5E9E-4FD8-83BE-048BA24C55CA}" type="datetime1">
              <a:rPr lang="de-DE" smtClean="0"/>
              <a:t>27.01.2020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99629-6F1F-4936-A1BB-2049030BD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AC4D8-5E8E-414A-9A3A-AFB6B9291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6439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C028D-6DAA-4DA3-B8F9-2316CBB1C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AD13C-14FD-4394-8D6F-EA50C279FD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AF4A20-3C9C-4004-AF05-A39B1BA27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9401FE-0511-4D76-B16A-ECECD0BEC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18CA-7BE8-4434-84E9-44DB7A88550B}" type="datetime1">
              <a:rPr lang="de-DE" smtClean="0"/>
              <a:t>27.01.2020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94A31A-1DC7-4BBB-A67F-066564852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4BBAB4-CFDE-482B-A4E8-CEACFFD14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2710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C7CB-B1BE-4E8C-A11B-D49A810F2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25DBC4-4FAD-42C9-9072-E990013E31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2430A7-AFA5-4A08-BAED-91DEA22FF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6A0AB3-1CD4-4135-9EF2-DCB050E04C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D6C167-C4F4-4473-8AAA-EF5E25B872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FC5B0-1CA9-4B48-A06D-0AB5EA542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654C7-5240-41F1-BDD6-2148C5322CF4}" type="datetime1">
              <a:rPr lang="de-DE" smtClean="0"/>
              <a:t>27.01.2020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391613-8EAD-419C-92A5-6E5C57F93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1A8349-DE89-41F7-B652-9530FCA97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809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32F65-6B00-4BAD-8EC3-EF9C1BC37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694F7D-3820-4D52-ADED-8E4F53F36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725-CD6F-4248-AE10-4A2C0B56C58F}" type="datetime1">
              <a:rPr lang="de-DE" smtClean="0"/>
              <a:t>27.01.2020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8D2EFD-AAC0-4C15-8D95-BCD9D1DC8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1216DB-451A-4DEE-BB7C-157FAC128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358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CDAA58-228E-4F4E-9A3C-A3D4C2AA9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DC73-B315-46DD-BD82-58F24E5D52F4}" type="datetime1">
              <a:rPr lang="de-DE" smtClean="0"/>
              <a:t>27.01.2020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8FE3FA-5A02-4447-8801-75AA7DF55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2C2745-3C93-4BD4-ACF1-C0A282601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6142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32C02-D968-4880-B8E4-B7C97CF12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84E4C-2C0F-45B1-965F-C9A44F4E2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807D4-34A5-4B76-B645-F0DA8090E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9964D-740A-4162-AA8D-373C75A88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3AA09-21E3-4E5F-9442-58CDBBF85CB8}" type="datetime1">
              <a:rPr lang="de-DE" smtClean="0"/>
              <a:t>27.01.2020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7C4E81-2B7D-465E-A4EB-BB5296FA4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AC067-D7EC-4B77-9344-0F62F1BA5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382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BE89-0078-4BD8-8EAC-990CA7B3F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A7629A-072B-4528-8F24-2BF6546E3F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3C1BA3-96C6-4C4E-BFEF-BA78B3AFB7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B03BC5-D3A9-4613-B054-CDB025CBF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684FD-36F7-4E85-B00A-5D4DBD920DAC}" type="datetime1">
              <a:rPr lang="de-DE" smtClean="0"/>
              <a:t>27.01.2020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7656D-52AE-4D30-AE6A-A2A5B28A6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A82354-5842-46D2-BB80-4B288DB6B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0515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DBD277-4F46-42AD-AF4B-0358201A2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586" y="-11384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B0B87B-7837-4BE5-8BAE-09B468792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00200-FD75-45FA-8DC3-5DB0EB2CDA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B732C-B5F4-4398-9AED-09FA1B440C3B}" type="datetime1">
              <a:rPr lang="de-DE" smtClean="0"/>
              <a:t>27.01.2020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8A988-A833-442A-AE5B-D147A4991D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25CFB-8B3F-4D4C-9A9A-B16ED9CC4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C15EE-4D2B-4498-B95D-0F280A7CE9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9159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0.sv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12" Type="http://schemas.openxmlformats.org/officeDocument/2006/relationships/image" Target="../media/image2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12.svg"/><Relationship Id="rId5" Type="http://schemas.openxmlformats.org/officeDocument/2006/relationships/image" Target="../media/image24.svg"/><Relationship Id="rId10" Type="http://schemas.openxmlformats.org/officeDocument/2006/relationships/image" Target="../media/image11.pn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1D98CAC-3EFF-4342-BD5A-6C0E8CAB4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520700"/>
            <a:ext cx="10515600" cy="3486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B67DF2-74ED-4801-859D-AFECAD533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0325" y="958852"/>
            <a:ext cx="9531350" cy="2514597"/>
          </a:xfrm>
        </p:spPr>
        <p:txBody>
          <a:bodyPr anchor="b">
            <a:normAutofit/>
          </a:bodyPr>
          <a:lstStyle/>
          <a:p>
            <a:r>
              <a:rPr lang="de-DE" sz="6200" b="1">
                <a:solidFill>
                  <a:srgbClr val="FFFFFF"/>
                </a:solidFill>
              </a:rPr>
              <a:t>Praktikum: Cloud Data Bases (IN0012, IN2106, IN4163)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9B76EC-22EC-467C-B1E4-7C812B9B8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0324" y="4305300"/>
            <a:ext cx="9585326" cy="1454150"/>
          </a:xfrm>
        </p:spPr>
        <p:txBody>
          <a:bodyPr>
            <a:normAutofit/>
          </a:bodyPr>
          <a:lstStyle/>
          <a:p>
            <a:r>
              <a:rPr lang="de-DE" sz="3200" dirty="0"/>
              <a:t>by Aly Kamel, Iremur Kidil, Ricardo Kraft </a:t>
            </a:r>
          </a:p>
          <a:p>
            <a:r>
              <a:rPr lang="de-DE" sz="3200" dirty="0"/>
              <a:t>28.01.2020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F2DBA7-FE4E-449E-BC46-BD31D9865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3CC15EE-4D2B-4498-B95D-0F280A7CE9DE}" type="slidenum">
              <a:rPr lang="de-DE" smtClean="0"/>
              <a:pPr>
                <a:spcAft>
                  <a:spcPts val="600"/>
                </a:spcAft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0105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73"/>
    </mc:Choice>
    <mc:Fallback>
      <p:transition spd="slow" advTm="257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picture containing black&#10;&#10;Description automatically generated">
            <a:extLst>
              <a:ext uri="{FF2B5EF4-FFF2-40B4-BE49-F238E27FC236}">
                <a16:creationId xmlns:a16="http://schemas.microsoft.com/office/drawing/2014/main" id="{7AD1DB4D-EC89-48F5-966B-9284C13466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263" y="136525"/>
            <a:ext cx="9689474" cy="6472794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DD9D572-E400-44B2-A159-B1FAEB29DEFC}"/>
              </a:ext>
            </a:extLst>
          </p:cNvPr>
          <p:cNvSpPr/>
          <p:nvPr/>
        </p:nvSpPr>
        <p:spPr>
          <a:xfrm>
            <a:off x="5973337" y="3294863"/>
            <a:ext cx="2743200" cy="166399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E3D1-F134-4126-9E13-EF2ED1E6C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1544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5A3DC-41B5-40F5-8900-139BCBC25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11</a:t>
            </a:fld>
            <a:endParaRPr lang="de-DE"/>
          </a:p>
        </p:txBody>
      </p:sp>
      <p:pic>
        <p:nvPicPr>
          <p:cNvPr id="8" name="Picture 7" descr="A picture containing clock, screen, black, room&#10;&#10;Description automatically generated">
            <a:extLst>
              <a:ext uri="{FF2B5EF4-FFF2-40B4-BE49-F238E27FC236}">
                <a16:creationId xmlns:a16="http://schemas.microsoft.com/office/drawing/2014/main" id="{BB6B1E4B-0963-41C1-9912-A5254B3EA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53" y="1832712"/>
            <a:ext cx="11982893" cy="319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60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4FD41-902F-4AEB-A62E-BF811F68C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12</a:t>
            </a:fld>
            <a:endParaRPr lang="de-DE"/>
          </a:p>
        </p:txBody>
      </p:sp>
      <p:pic>
        <p:nvPicPr>
          <p:cNvPr id="7" name="Graphic 6" descr="Bell">
            <a:extLst>
              <a:ext uri="{FF2B5EF4-FFF2-40B4-BE49-F238E27FC236}">
                <a16:creationId xmlns:a16="http://schemas.microsoft.com/office/drawing/2014/main" id="{21623E5B-6F6A-4098-B264-BA0E6D04A5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68928" y="4970274"/>
            <a:ext cx="1440000" cy="1440000"/>
          </a:xfrm>
          <a:prstGeom prst="rect">
            <a:avLst/>
          </a:prstGeom>
        </p:spPr>
      </p:pic>
      <p:pic>
        <p:nvPicPr>
          <p:cNvPr id="8" name="Graphic 7" descr="Speech">
            <a:extLst>
              <a:ext uri="{FF2B5EF4-FFF2-40B4-BE49-F238E27FC236}">
                <a16:creationId xmlns:a16="http://schemas.microsoft.com/office/drawing/2014/main" id="{0C568F2C-D2FA-47BA-B3D6-3E8859EF08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3863" y="3454303"/>
            <a:ext cx="1440000" cy="1440000"/>
          </a:xfrm>
          <a:prstGeom prst="rect">
            <a:avLst/>
          </a:prstGeom>
        </p:spPr>
      </p:pic>
      <p:pic>
        <p:nvPicPr>
          <p:cNvPr id="9" name="Graphic 8" descr="Employee badge">
            <a:extLst>
              <a:ext uri="{FF2B5EF4-FFF2-40B4-BE49-F238E27FC236}">
                <a16:creationId xmlns:a16="http://schemas.microsoft.com/office/drawing/2014/main" id="{4938B1EB-33B6-43DD-B084-A2C8856EFB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8048" y="4917630"/>
            <a:ext cx="1440000" cy="1440000"/>
          </a:xfrm>
          <a:prstGeom prst="rect">
            <a:avLst/>
          </a:prstGeom>
        </p:spPr>
      </p:pic>
      <p:pic>
        <p:nvPicPr>
          <p:cNvPr id="10" name="Graphic 9" descr="Earth globe Americas">
            <a:extLst>
              <a:ext uri="{FF2B5EF4-FFF2-40B4-BE49-F238E27FC236}">
                <a16:creationId xmlns:a16="http://schemas.microsoft.com/office/drawing/2014/main" id="{67DFC996-F1E8-42CC-BE48-BC1713081E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68928" y="1659652"/>
            <a:ext cx="1440000" cy="1440000"/>
          </a:xfrm>
          <a:prstGeom prst="rect">
            <a:avLst/>
          </a:prstGeom>
        </p:spPr>
      </p:pic>
      <p:pic>
        <p:nvPicPr>
          <p:cNvPr id="11" name="Graphic 10" descr="Disk">
            <a:extLst>
              <a:ext uri="{FF2B5EF4-FFF2-40B4-BE49-F238E27FC236}">
                <a16:creationId xmlns:a16="http://schemas.microsoft.com/office/drawing/2014/main" id="{2CCF5DF3-8617-4E96-99BB-C17BF012F1A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368928" y="3203781"/>
            <a:ext cx="1440000" cy="1440000"/>
          </a:xfrm>
          <a:prstGeom prst="rect">
            <a:avLst/>
          </a:prstGeom>
        </p:spPr>
      </p:pic>
      <p:pic>
        <p:nvPicPr>
          <p:cNvPr id="14" name="Graphic 13" descr="Users">
            <a:extLst>
              <a:ext uri="{FF2B5EF4-FFF2-40B4-BE49-F238E27FC236}">
                <a16:creationId xmlns:a16="http://schemas.microsoft.com/office/drawing/2014/main" id="{48F2870E-A695-43D6-8113-CAA187CAE09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53091" y="1906988"/>
            <a:ext cx="1440000" cy="144000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74DCB4A7-C5D9-4A5B-BB59-10BF34536FAA}"/>
              </a:ext>
            </a:extLst>
          </p:cNvPr>
          <p:cNvGrpSpPr/>
          <p:nvPr/>
        </p:nvGrpSpPr>
        <p:grpSpPr>
          <a:xfrm>
            <a:off x="1915506" y="1935569"/>
            <a:ext cx="3662417" cy="1308729"/>
            <a:chOff x="2388" y="2258388"/>
            <a:chExt cx="6007704" cy="1308729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DA32D80-C8B6-4FAB-9A45-AD2A46D86F77}"/>
                </a:ext>
              </a:extLst>
            </p:cNvPr>
            <p:cNvSpPr/>
            <p:nvPr/>
          </p:nvSpPr>
          <p:spPr>
            <a:xfrm>
              <a:off x="2388" y="2258388"/>
              <a:ext cx="1731445" cy="13087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A47700B-A10F-496A-A127-433D52F5FDCD}"/>
                </a:ext>
              </a:extLst>
            </p:cNvPr>
            <p:cNvSpPr txBox="1"/>
            <p:nvPr/>
          </p:nvSpPr>
          <p:spPr>
            <a:xfrm>
              <a:off x="387995" y="2505724"/>
              <a:ext cx="5622097" cy="9840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Create and join public chatrooms</a:t>
              </a:r>
              <a:endParaRPr lang="en-US" sz="2800" kern="1200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387A202-C744-4562-B50C-12F1F128E315}"/>
              </a:ext>
            </a:extLst>
          </p:cNvPr>
          <p:cNvGrpSpPr/>
          <p:nvPr/>
        </p:nvGrpSpPr>
        <p:grpSpPr>
          <a:xfrm>
            <a:off x="2035821" y="3846673"/>
            <a:ext cx="3427343" cy="1411872"/>
            <a:chOff x="2036836" y="2258388"/>
            <a:chExt cx="1731445" cy="1308729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269A52D-6144-4B5F-A49A-31E8E9FE6D45}"/>
                </a:ext>
              </a:extLst>
            </p:cNvPr>
            <p:cNvSpPr/>
            <p:nvPr/>
          </p:nvSpPr>
          <p:spPr>
            <a:xfrm>
              <a:off x="2036836" y="2258388"/>
              <a:ext cx="1731445" cy="13087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29B1253-24DC-420F-98B6-B285FF2A1D4A}"/>
                </a:ext>
              </a:extLst>
            </p:cNvPr>
            <p:cNvSpPr txBox="1"/>
            <p:nvPr/>
          </p:nvSpPr>
          <p:spPr>
            <a:xfrm>
              <a:off x="2036836" y="2258388"/>
              <a:ext cx="1731445" cy="13087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Write in the chat</a:t>
              </a:r>
              <a:endParaRPr lang="en-US" sz="2800" kern="1200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A703797-0B8F-4AB6-8298-20C8DF473507}"/>
              </a:ext>
            </a:extLst>
          </p:cNvPr>
          <p:cNvGrpSpPr/>
          <p:nvPr/>
        </p:nvGrpSpPr>
        <p:grpSpPr>
          <a:xfrm>
            <a:off x="2241534" y="5181235"/>
            <a:ext cx="2779514" cy="1540240"/>
            <a:chOff x="4071285" y="2258388"/>
            <a:chExt cx="2779514" cy="154024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BE64F26-C843-4032-BF3A-B0A042D697FA}"/>
                </a:ext>
              </a:extLst>
            </p:cNvPr>
            <p:cNvSpPr/>
            <p:nvPr/>
          </p:nvSpPr>
          <p:spPr>
            <a:xfrm>
              <a:off x="4071285" y="2258388"/>
              <a:ext cx="1731445" cy="13087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7771C00-617F-4456-84EA-B7EFDA4523B8}"/>
                </a:ext>
              </a:extLst>
            </p:cNvPr>
            <p:cNvSpPr txBox="1"/>
            <p:nvPr/>
          </p:nvSpPr>
          <p:spPr>
            <a:xfrm>
              <a:off x="4107599" y="2489899"/>
              <a:ext cx="2743200" cy="13087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Have a username</a:t>
              </a:r>
              <a:endParaRPr lang="en-US" sz="2800" kern="1200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E87D678-A330-410D-B242-5D5722C8C814}"/>
              </a:ext>
            </a:extLst>
          </p:cNvPr>
          <p:cNvGrpSpPr/>
          <p:nvPr/>
        </p:nvGrpSpPr>
        <p:grpSpPr>
          <a:xfrm>
            <a:off x="6804098" y="1684819"/>
            <a:ext cx="3564830" cy="1326647"/>
            <a:chOff x="4486454" y="2258388"/>
            <a:chExt cx="3564830" cy="1326647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238231-0C3A-4BDE-877A-E6589E1A11B9}"/>
                </a:ext>
              </a:extLst>
            </p:cNvPr>
            <p:cNvSpPr/>
            <p:nvPr/>
          </p:nvSpPr>
          <p:spPr>
            <a:xfrm>
              <a:off x="6105733" y="2258388"/>
              <a:ext cx="1731445" cy="13087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AF3E07F-2C84-46A8-8B4B-EDFDA832028D}"/>
                </a:ext>
              </a:extLst>
            </p:cNvPr>
            <p:cNvSpPr txBox="1"/>
            <p:nvPr/>
          </p:nvSpPr>
          <p:spPr>
            <a:xfrm>
              <a:off x="4486454" y="2715180"/>
              <a:ext cx="3564830" cy="8698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Make them globally unique</a:t>
              </a:r>
              <a:endParaRPr lang="en-US" sz="2800" kern="1200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6D77749-8710-406F-8C80-EFEE61C4E77B}"/>
              </a:ext>
            </a:extLst>
          </p:cNvPr>
          <p:cNvGrpSpPr/>
          <p:nvPr/>
        </p:nvGrpSpPr>
        <p:grpSpPr>
          <a:xfrm>
            <a:off x="6929627" y="3644490"/>
            <a:ext cx="3386771" cy="1069813"/>
            <a:chOff x="8140181" y="2258388"/>
            <a:chExt cx="1731445" cy="1308729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5578C25-9262-471D-B51E-40D744C51A5E}"/>
                </a:ext>
              </a:extLst>
            </p:cNvPr>
            <p:cNvSpPr/>
            <p:nvPr/>
          </p:nvSpPr>
          <p:spPr>
            <a:xfrm>
              <a:off x="8140181" y="2258388"/>
              <a:ext cx="1731445" cy="13087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F891BFC-BB6B-4F19-B8BF-D4D87B877BF0}"/>
                </a:ext>
              </a:extLst>
            </p:cNvPr>
            <p:cNvSpPr txBox="1"/>
            <p:nvPr/>
          </p:nvSpPr>
          <p:spPr>
            <a:xfrm>
              <a:off x="8140181" y="2258388"/>
              <a:ext cx="1731445" cy="13087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Save the chat history</a:t>
              </a:r>
              <a:endParaRPr lang="en-US" sz="2800" kern="1200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D068D19-2DA9-48BA-88F5-7F62710D7444}"/>
              </a:ext>
            </a:extLst>
          </p:cNvPr>
          <p:cNvGrpSpPr/>
          <p:nvPr/>
        </p:nvGrpSpPr>
        <p:grpSpPr>
          <a:xfrm>
            <a:off x="7012197" y="2774635"/>
            <a:ext cx="5035646" cy="3587776"/>
            <a:chOff x="6870428" y="2258388"/>
            <a:chExt cx="5035646" cy="358777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351E390-4003-417F-9DF6-F9225B28B434}"/>
                </a:ext>
              </a:extLst>
            </p:cNvPr>
            <p:cNvSpPr/>
            <p:nvPr/>
          </p:nvSpPr>
          <p:spPr>
            <a:xfrm>
              <a:off x="10174629" y="2258388"/>
              <a:ext cx="1731445" cy="13087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08E780B-272A-4BD3-ABF2-ED5555696A4E}"/>
                </a:ext>
              </a:extLst>
            </p:cNvPr>
            <p:cNvSpPr txBox="1"/>
            <p:nvPr/>
          </p:nvSpPr>
          <p:spPr>
            <a:xfrm>
              <a:off x="6870428" y="4537435"/>
              <a:ext cx="3221629" cy="13087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800" kern="1200" dirty="0"/>
                <a:t>Send notifications of joining and leaving users</a:t>
              </a:r>
              <a:endParaRPr lang="en-US" sz="2800" kern="1200" dirty="0"/>
            </a:p>
          </p:txBody>
        </p:sp>
      </p:grpSp>
      <p:sp>
        <p:nvSpPr>
          <p:cNvPr id="45" name="Title 1">
            <a:extLst>
              <a:ext uri="{FF2B5EF4-FFF2-40B4-BE49-F238E27FC236}">
                <a16:creationId xmlns:a16="http://schemas.microsoft.com/office/drawing/2014/main" id="{62EF0161-B294-4F76-9383-49A9B2D2C9C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V. Implementation</a:t>
            </a:r>
          </a:p>
        </p:txBody>
      </p:sp>
      <p:sp>
        <p:nvSpPr>
          <p:cNvPr id="46" name="Title 1">
            <a:extLst>
              <a:ext uri="{FF2B5EF4-FFF2-40B4-BE49-F238E27FC236}">
                <a16:creationId xmlns:a16="http://schemas.microsoft.com/office/drawing/2014/main" id="{BD9F2F6D-A156-49E6-94B7-3511B8920E31}"/>
              </a:ext>
            </a:extLst>
          </p:cNvPr>
          <p:cNvSpPr txBox="1">
            <a:spLocks/>
          </p:cNvSpPr>
          <p:nvPr/>
        </p:nvSpPr>
        <p:spPr>
          <a:xfrm>
            <a:off x="838200" y="924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>
                <a:solidFill>
                  <a:schemeClr val="accent5">
                    <a:lumMod val="50000"/>
                  </a:schemeClr>
                </a:solidFill>
              </a:rPr>
              <a:t>A. Our steps</a:t>
            </a:r>
          </a:p>
        </p:txBody>
      </p:sp>
    </p:spTree>
    <p:extLst>
      <p:ext uri="{BB962C8B-B14F-4D97-AF65-F5344CB8AC3E}">
        <p14:creationId xmlns:p14="http://schemas.microsoft.com/office/powerpoint/2010/main" val="1655289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AFE996-38D3-46E2-AF35-F09DBE8A6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13</a:t>
            </a:fld>
            <a:endParaRPr lang="de-D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1CBF17-7C59-453E-82E0-7309508D2016}"/>
              </a:ext>
            </a:extLst>
          </p:cNvPr>
          <p:cNvSpPr/>
          <p:nvPr/>
        </p:nvSpPr>
        <p:spPr>
          <a:xfrm>
            <a:off x="878324" y="1798874"/>
            <a:ext cx="10295862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dirty="0"/>
              <a:t>Connecting to a chatroom uses the one and only socket of the client.</a:t>
            </a:r>
          </a:p>
          <a:p>
            <a:endParaRPr lang="de-DE" sz="2800" dirty="0"/>
          </a:p>
          <a:p>
            <a:r>
              <a:rPr lang="de-DE" sz="2800" dirty="0">
                <a:solidFill>
                  <a:srgbClr val="FF0000"/>
                </a:solidFill>
              </a:rPr>
              <a:t>How do we access the database while being in the chatroom?</a:t>
            </a:r>
          </a:p>
          <a:p>
            <a:endParaRPr lang="de-DE" sz="2800" dirty="0">
              <a:solidFill>
                <a:srgbClr val="FF0000"/>
              </a:solidFill>
            </a:endParaRPr>
          </a:p>
          <a:p>
            <a:r>
              <a:rPr lang="de-DE" sz="2800" dirty="0"/>
              <a:t>Increase the socket size? No, that would increase network traffic.</a:t>
            </a:r>
          </a:p>
          <a:p>
            <a:r>
              <a:rPr lang="de-DE" sz="2800" dirty="0"/>
              <a:t>Exit the chatroom and rejoin quickly? No, we miss messages.</a:t>
            </a:r>
          </a:p>
          <a:p>
            <a:endParaRPr lang="de-DE" sz="2800" dirty="0">
              <a:solidFill>
                <a:srgbClr val="FF0000"/>
              </a:solidFill>
            </a:endParaRPr>
          </a:p>
          <a:p>
            <a:r>
              <a:rPr lang="de-DE" sz="2800" dirty="0">
                <a:solidFill>
                  <a:srgbClr val="FF0000"/>
                </a:solidFill>
              </a:rPr>
              <a:t>What do we do then?</a:t>
            </a:r>
          </a:p>
        </p:txBody>
      </p:sp>
      <p:pic>
        <p:nvPicPr>
          <p:cNvPr id="8" name="Graphic 7" descr="Robot">
            <a:extLst>
              <a:ext uri="{FF2B5EF4-FFF2-40B4-BE49-F238E27FC236}">
                <a16:creationId xmlns:a16="http://schemas.microsoft.com/office/drawing/2014/main" id="{436789DE-C71E-48AA-994E-22E7920A2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10599" y="4290164"/>
            <a:ext cx="2431311" cy="243131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31E383-514E-41A6-863F-E98190DBBA50}"/>
              </a:ext>
            </a:extLst>
          </p:cNvPr>
          <p:cNvSpPr/>
          <p:nvPr/>
        </p:nvSpPr>
        <p:spPr>
          <a:xfrm>
            <a:off x="838200" y="4907417"/>
            <a:ext cx="102958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3600" dirty="0"/>
          </a:p>
          <a:p>
            <a:r>
              <a:rPr lang="de-DE" sz="3600" dirty="0"/>
              <a:t>The ChatBot.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2E2F476-9107-4342-A790-46FAFA8F9B5E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V. Implementation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BA0DB93-E9D7-4690-A8A2-06EC136D0722}"/>
              </a:ext>
            </a:extLst>
          </p:cNvPr>
          <p:cNvSpPr txBox="1">
            <a:spLocks/>
          </p:cNvSpPr>
          <p:nvPr/>
        </p:nvSpPr>
        <p:spPr>
          <a:xfrm>
            <a:off x="838200" y="924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>
                <a:solidFill>
                  <a:schemeClr val="accent5">
                    <a:lumMod val="50000"/>
                  </a:schemeClr>
                </a:solidFill>
              </a:rPr>
              <a:t>B. Availability problem</a:t>
            </a:r>
          </a:p>
        </p:txBody>
      </p:sp>
    </p:spTree>
    <p:extLst>
      <p:ext uri="{BB962C8B-B14F-4D97-AF65-F5344CB8AC3E}">
        <p14:creationId xmlns:p14="http://schemas.microsoft.com/office/powerpoint/2010/main" val="3329041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4D69A-138E-449C-91CA-E528EEE69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7450" y="1687077"/>
            <a:ext cx="7432159" cy="4433777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b="1" dirty="0">
                <a:solidFill>
                  <a:srgbClr val="0070C0"/>
                </a:solidFill>
              </a:rPr>
              <a:t>GarchBoss: </a:t>
            </a:r>
            <a:r>
              <a:rPr lang="de-DE" dirty="0"/>
              <a:t>Hey! I want to update my order, because I ran out of cookies.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b="1" dirty="0">
                <a:solidFill>
                  <a:srgbClr val="0070C0"/>
                </a:solidFill>
              </a:rPr>
              <a:t>GarchBoss: </a:t>
            </a:r>
            <a:r>
              <a:rPr lang="de-DE" b="1" dirty="0">
                <a:solidFill>
                  <a:srgbClr val="FF0000"/>
                </a:solidFill>
              </a:rPr>
              <a:t>PUT</a:t>
            </a:r>
            <a:r>
              <a:rPr lang="de-DE" dirty="0"/>
              <a:t> garchingOrder “3000 chocolate chip, 1500 apple cinnamon, 7000 white chocolate“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b="1" dirty="0">
                <a:solidFill>
                  <a:srgbClr val="00B050"/>
                </a:solidFill>
              </a:rPr>
              <a:t>MucManager: </a:t>
            </a:r>
            <a:r>
              <a:rPr lang="de-DE" b="1" dirty="0">
                <a:solidFill>
                  <a:srgbClr val="FF0000"/>
                </a:solidFill>
              </a:rPr>
              <a:t>GET{</a:t>
            </a:r>
            <a:r>
              <a:rPr lang="de-DE" dirty="0"/>
              <a:t>garchingOrder</a:t>
            </a:r>
            <a:r>
              <a:rPr lang="de-DE" b="1" dirty="0">
                <a:solidFill>
                  <a:srgbClr val="FF0000"/>
                </a:solidFill>
              </a:rPr>
              <a:t>}</a:t>
            </a:r>
            <a:endParaRPr lang="de-DE" b="1" dirty="0"/>
          </a:p>
          <a:p>
            <a:pPr marL="0" indent="0">
              <a:lnSpc>
                <a:spcPct val="100000"/>
              </a:lnSpc>
              <a:buNone/>
            </a:pPr>
            <a:r>
              <a:rPr lang="de-DE" b="1" dirty="0">
                <a:solidFill>
                  <a:srgbClr val="00B050"/>
                </a:solidFill>
              </a:rPr>
              <a:t>MucManager: </a:t>
            </a:r>
            <a:r>
              <a:rPr lang="de-DE" dirty="0"/>
              <a:t>Only problem, I only have 4500 of white chocolate this week.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ECCB68-FC64-4153-AC23-1C8F326C3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14</a:t>
            </a:fld>
            <a:endParaRPr lang="de-DE"/>
          </a:p>
        </p:txBody>
      </p:sp>
      <p:pic>
        <p:nvPicPr>
          <p:cNvPr id="5" name="Graphic 4" descr="Robot">
            <a:extLst>
              <a:ext uri="{FF2B5EF4-FFF2-40B4-BE49-F238E27FC236}">
                <a16:creationId xmlns:a16="http://schemas.microsoft.com/office/drawing/2014/main" id="{C303353E-9C60-4355-B354-64C281B0E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846" y="1521640"/>
            <a:ext cx="4524786" cy="452478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DB8088C-2F5E-40F6-9F71-08C8C018BC35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V. Implementation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D658E74-B5A7-4729-99A7-19B5E411CC43}"/>
              </a:ext>
            </a:extLst>
          </p:cNvPr>
          <p:cNvSpPr txBox="1">
            <a:spLocks/>
          </p:cNvSpPr>
          <p:nvPr/>
        </p:nvSpPr>
        <p:spPr>
          <a:xfrm>
            <a:off x="838200" y="924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>
                <a:solidFill>
                  <a:schemeClr val="accent5">
                    <a:lumMod val="50000"/>
                  </a:schemeClr>
                </a:solidFill>
              </a:rPr>
              <a:t>C. ChatBot</a:t>
            </a:r>
          </a:p>
        </p:txBody>
      </p:sp>
    </p:spTree>
    <p:extLst>
      <p:ext uri="{BB962C8B-B14F-4D97-AF65-F5344CB8AC3E}">
        <p14:creationId xmlns:p14="http://schemas.microsoft.com/office/powerpoint/2010/main" val="17155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Oval 80">
            <a:extLst>
              <a:ext uri="{FF2B5EF4-FFF2-40B4-BE49-F238E27FC236}">
                <a16:creationId xmlns:a16="http://schemas.microsoft.com/office/drawing/2014/main" id="{AA93134A-1059-4D35-BF17-E03EC219EF7F}"/>
              </a:ext>
            </a:extLst>
          </p:cNvPr>
          <p:cNvSpPr/>
          <p:nvPr/>
        </p:nvSpPr>
        <p:spPr>
          <a:xfrm>
            <a:off x="965250" y="4832566"/>
            <a:ext cx="7304852" cy="212617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0546CFA-B8B1-4F5D-ACE2-85B42CDA174D}"/>
              </a:ext>
            </a:extLst>
          </p:cNvPr>
          <p:cNvSpPr txBox="1">
            <a:spLocks/>
          </p:cNvSpPr>
          <p:nvPr/>
        </p:nvSpPr>
        <p:spPr>
          <a:xfrm>
            <a:off x="871220" y="2230119"/>
            <a:ext cx="10449560" cy="4257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sz="32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CF6736-EDCD-4A07-B652-405DCA348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15</a:t>
            </a:fld>
            <a:endParaRPr lang="de-DE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3083BE-B36A-4462-BAD0-7D12CF5E00DD}"/>
              </a:ext>
            </a:extLst>
          </p:cNvPr>
          <p:cNvSpPr txBox="1"/>
          <p:nvPr/>
        </p:nvSpPr>
        <p:spPr>
          <a:xfrm>
            <a:off x="1123923" y="3266817"/>
            <a:ext cx="3181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I have GET{n} coins.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35F5E5C-D2C1-447C-B35D-CB0EE7DDBF3B}"/>
              </a:ext>
            </a:extLst>
          </p:cNvPr>
          <p:cNvSpPr/>
          <p:nvPr/>
        </p:nvSpPr>
        <p:spPr>
          <a:xfrm>
            <a:off x="285684" y="1925653"/>
            <a:ext cx="2347568" cy="10386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ChatManager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6AD6036F-0D60-4B31-A72E-1100F27F4D2A}"/>
              </a:ext>
            </a:extLst>
          </p:cNvPr>
          <p:cNvSpPr/>
          <p:nvPr/>
        </p:nvSpPr>
        <p:spPr>
          <a:xfrm>
            <a:off x="5140785" y="2884431"/>
            <a:ext cx="1847189" cy="10386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ChatRoom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FA74E1C-03F0-40DB-B05C-F7C8DEA08C8E}"/>
              </a:ext>
            </a:extLst>
          </p:cNvPr>
          <p:cNvSpPr/>
          <p:nvPr/>
        </p:nvSpPr>
        <p:spPr>
          <a:xfrm>
            <a:off x="9653996" y="2953894"/>
            <a:ext cx="2347568" cy="10386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ChatBot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75AD124D-6AE4-4AE1-990C-07317D9A6478}"/>
              </a:ext>
            </a:extLst>
          </p:cNvPr>
          <p:cNvSpPr/>
          <p:nvPr/>
        </p:nvSpPr>
        <p:spPr>
          <a:xfrm>
            <a:off x="7191421" y="192879"/>
            <a:ext cx="4645854" cy="10386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Key-value server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9162C19-CF9F-42A2-AE0C-B09FB5294254}"/>
              </a:ext>
            </a:extLst>
          </p:cNvPr>
          <p:cNvCxnSpPr>
            <a:cxnSpLocks/>
          </p:cNvCxnSpPr>
          <p:nvPr/>
        </p:nvCxnSpPr>
        <p:spPr>
          <a:xfrm>
            <a:off x="2854506" y="2041148"/>
            <a:ext cx="2131336" cy="9127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C793390-A0C3-4798-8ECE-C419A2C601B0}"/>
              </a:ext>
            </a:extLst>
          </p:cNvPr>
          <p:cNvCxnSpPr>
            <a:cxnSpLocks/>
          </p:cNvCxnSpPr>
          <p:nvPr/>
        </p:nvCxnSpPr>
        <p:spPr>
          <a:xfrm>
            <a:off x="7191421" y="3100376"/>
            <a:ext cx="221203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5B3F617-F3F7-48AE-8FE7-2CC5ADA1D9AE}"/>
              </a:ext>
            </a:extLst>
          </p:cNvPr>
          <p:cNvCxnSpPr>
            <a:cxnSpLocks/>
          </p:cNvCxnSpPr>
          <p:nvPr/>
        </p:nvCxnSpPr>
        <p:spPr>
          <a:xfrm flipV="1">
            <a:off x="10076540" y="1380950"/>
            <a:ext cx="1" cy="12866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CCD7E479-AFEE-42ED-854C-100E49A79B83}"/>
              </a:ext>
            </a:extLst>
          </p:cNvPr>
          <p:cNvSpPr txBox="1"/>
          <p:nvPr/>
        </p:nvSpPr>
        <p:spPr>
          <a:xfrm>
            <a:off x="9512443" y="1610386"/>
            <a:ext cx="701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8987ACB-080C-460A-8710-7BFB02797AD5}"/>
              </a:ext>
            </a:extLst>
          </p:cNvPr>
          <p:cNvCxnSpPr>
            <a:cxnSpLocks/>
          </p:cNvCxnSpPr>
          <p:nvPr/>
        </p:nvCxnSpPr>
        <p:spPr>
          <a:xfrm flipH="1">
            <a:off x="11564803" y="1431442"/>
            <a:ext cx="1" cy="13294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ADEC9B0-562C-4BFE-9C91-21E58EC1F354}"/>
              </a:ext>
            </a:extLst>
          </p:cNvPr>
          <p:cNvSpPr txBox="1"/>
          <p:nvPr/>
        </p:nvSpPr>
        <p:spPr>
          <a:xfrm>
            <a:off x="11135728" y="1614599"/>
            <a:ext cx="3160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A41AF21-1ACA-42DD-BEAF-6A7A191C632C}"/>
              </a:ext>
            </a:extLst>
          </p:cNvPr>
          <p:cNvCxnSpPr>
            <a:cxnSpLocks/>
          </p:cNvCxnSpPr>
          <p:nvPr/>
        </p:nvCxnSpPr>
        <p:spPr>
          <a:xfrm flipH="1">
            <a:off x="7191421" y="3725346"/>
            <a:ext cx="221203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013D9A8-0BD0-415E-8193-D9BCACB0DBFD}"/>
              </a:ext>
            </a:extLst>
          </p:cNvPr>
          <p:cNvCxnSpPr>
            <a:cxnSpLocks/>
          </p:cNvCxnSpPr>
          <p:nvPr/>
        </p:nvCxnSpPr>
        <p:spPr>
          <a:xfrm flipH="1" flipV="1">
            <a:off x="928926" y="3153240"/>
            <a:ext cx="748611" cy="2400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6F322790-7E7D-4D60-8A1D-F725EA14977D}"/>
              </a:ext>
            </a:extLst>
          </p:cNvPr>
          <p:cNvSpPr txBox="1"/>
          <p:nvPr/>
        </p:nvSpPr>
        <p:spPr>
          <a:xfrm>
            <a:off x="2519097" y="1445683"/>
            <a:ext cx="4197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User1: I have GET{n} coins.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7E75D76F-C27E-4260-ABBC-DB70C557468C}"/>
              </a:ext>
            </a:extLst>
          </p:cNvPr>
          <p:cNvSpPr/>
          <p:nvPr/>
        </p:nvSpPr>
        <p:spPr>
          <a:xfrm>
            <a:off x="1592335" y="5397582"/>
            <a:ext cx="1512015" cy="7569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User1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9E2CF7A9-C3DD-4AAD-A58E-9226BE5AE436}"/>
              </a:ext>
            </a:extLst>
          </p:cNvPr>
          <p:cNvSpPr/>
          <p:nvPr/>
        </p:nvSpPr>
        <p:spPr>
          <a:xfrm>
            <a:off x="3263599" y="5397582"/>
            <a:ext cx="1330765" cy="7569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9D2A855F-7F93-4390-A07D-B481A5FEC83C}"/>
              </a:ext>
            </a:extLst>
          </p:cNvPr>
          <p:cNvSpPr/>
          <p:nvPr/>
        </p:nvSpPr>
        <p:spPr>
          <a:xfrm>
            <a:off x="6223768" y="5427457"/>
            <a:ext cx="1330765" cy="7569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C42C2E89-E960-4E79-A8AD-D85C02E39591}"/>
              </a:ext>
            </a:extLst>
          </p:cNvPr>
          <p:cNvSpPr/>
          <p:nvPr/>
        </p:nvSpPr>
        <p:spPr>
          <a:xfrm>
            <a:off x="5024433" y="5782162"/>
            <a:ext cx="180000" cy="180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B8ACF05B-B54B-4EFC-8E9B-E84381D4A1AE}"/>
              </a:ext>
            </a:extLst>
          </p:cNvPr>
          <p:cNvSpPr/>
          <p:nvPr/>
        </p:nvSpPr>
        <p:spPr>
          <a:xfrm>
            <a:off x="5363682" y="5782162"/>
            <a:ext cx="180000" cy="180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3BB06D56-00D1-4DFC-A744-5F1C7415D316}"/>
              </a:ext>
            </a:extLst>
          </p:cNvPr>
          <p:cNvSpPr/>
          <p:nvPr/>
        </p:nvSpPr>
        <p:spPr>
          <a:xfrm>
            <a:off x="5693028" y="5782162"/>
            <a:ext cx="180000" cy="180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A509480-55B3-40A8-90EE-45238829A326}"/>
              </a:ext>
            </a:extLst>
          </p:cNvPr>
          <p:cNvSpPr txBox="1"/>
          <p:nvPr/>
        </p:nvSpPr>
        <p:spPr>
          <a:xfrm>
            <a:off x="2775115" y="6238862"/>
            <a:ext cx="39095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0070C0"/>
                </a:solidFill>
              </a:rPr>
              <a:t>Clients in the chatroom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44A50EE6-FEC9-4401-B7A7-795CEAC8A9C9}"/>
              </a:ext>
            </a:extLst>
          </p:cNvPr>
          <p:cNvCxnSpPr>
            <a:cxnSpLocks/>
          </p:cNvCxnSpPr>
          <p:nvPr/>
        </p:nvCxnSpPr>
        <p:spPr>
          <a:xfrm flipH="1">
            <a:off x="2662923" y="4902981"/>
            <a:ext cx="885615" cy="4102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77A1C3F6-671C-45FA-AF31-40A76D5B9E7F}"/>
              </a:ext>
            </a:extLst>
          </p:cNvPr>
          <p:cNvCxnSpPr>
            <a:cxnSpLocks/>
          </p:cNvCxnSpPr>
          <p:nvPr/>
        </p:nvCxnSpPr>
        <p:spPr>
          <a:xfrm flipH="1">
            <a:off x="4017197" y="4867267"/>
            <a:ext cx="575786" cy="4459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CF319608-B967-47D5-AA27-B4BBC286630A}"/>
              </a:ext>
            </a:extLst>
          </p:cNvPr>
          <p:cNvCxnSpPr>
            <a:cxnSpLocks/>
          </p:cNvCxnSpPr>
          <p:nvPr/>
        </p:nvCxnSpPr>
        <p:spPr>
          <a:xfrm>
            <a:off x="6170296" y="4867267"/>
            <a:ext cx="425815" cy="5352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50C087AA-C9A0-401C-9950-11525768530A}"/>
              </a:ext>
            </a:extLst>
          </p:cNvPr>
          <p:cNvSpPr txBox="1"/>
          <p:nvPr/>
        </p:nvSpPr>
        <p:spPr>
          <a:xfrm>
            <a:off x="5849398" y="2373248"/>
            <a:ext cx="41328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User1: I have GET{n} coins.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34DE2EB-9D86-4318-B46A-D223AF02B780}"/>
              </a:ext>
            </a:extLst>
          </p:cNvPr>
          <p:cNvSpPr txBox="1"/>
          <p:nvPr/>
        </p:nvSpPr>
        <p:spPr>
          <a:xfrm>
            <a:off x="6824982" y="3932165"/>
            <a:ext cx="41328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User1: I have</a:t>
            </a:r>
            <a:r>
              <a:rPr lang="de-DE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de-DE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coins.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A7CBB455-B899-45CE-AAB4-F29998190B62}"/>
              </a:ext>
            </a:extLst>
          </p:cNvPr>
          <p:cNvSpPr txBox="1"/>
          <p:nvPr/>
        </p:nvSpPr>
        <p:spPr>
          <a:xfrm>
            <a:off x="3421731" y="4447148"/>
            <a:ext cx="41328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User1: I have </a:t>
            </a:r>
            <a:r>
              <a:rPr lang="de-DE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coins.</a:t>
            </a:r>
          </a:p>
        </p:txBody>
      </p: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F2A97853-85CB-482C-B12C-60C5546136B1}"/>
              </a:ext>
            </a:extLst>
          </p:cNvPr>
          <p:cNvCxnSpPr/>
          <p:nvPr/>
        </p:nvCxnSpPr>
        <p:spPr>
          <a:xfrm flipV="1">
            <a:off x="4305090" y="4017196"/>
            <a:ext cx="914770" cy="429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384D41AF-6580-4317-8883-9B73A39CA170}"/>
              </a:ext>
            </a:extLst>
          </p:cNvPr>
          <p:cNvCxnSpPr>
            <a:cxnSpLocks/>
          </p:cNvCxnSpPr>
          <p:nvPr/>
        </p:nvCxnSpPr>
        <p:spPr>
          <a:xfrm flipV="1">
            <a:off x="5087355" y="4056847"/>
            <a:ext cx="358198" cy="38682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79949918-C2E7-4120-85AC-58C9F5B37A38}"/>
              </a:ext>
            </a:extLst>
          </p:cNvPr>
          <p:cNvCxnSpPr>
            <a:cxnSpLocks/>
          </p:cNvCxnSpPr>
          <p:nvPr/>
        </p:nvCxnSpPr>
        <p:spPr>
          <a:xfrm flipH="1" flipV="1">
            <a:off x="5708324" y="4056847"/>
            <a:ext cx="192155" cy="36014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>
            <a:extLst>
              <a:ext uri="{FF2B5EF4-FFF2-40B4-BE49-F238E27FC236}">
                <a16:creationId xmlns:a16="http://schemas.microsoft.com/office/drawing/2014/main" id="{1F107320-2F7E-4414-B6FF-B53D4719BB7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V. Implementation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C74621AE-C834-4E72-AC48-1E169A093BCA}"/>
              </a:ext>
            </a:extLst>
          </p:cNvPr>
          <p:cNvSpPr txBox="1">
            <a:spLocks/>
          </p:cNvSpPr>
          <p:nvPr/>
        </p:nvSpPr>
        <p:spPr>
          <a:xfrm>
            <a:off x="838200" y="924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>
                <a:solidFill>
                  <a:schemeClr val="accent5">
                    <a:lumMod val="50000"/>
                  </a:schemeClr>
                </a:solidFill>
              </a:rPr>
              <a:t>D. Message handling</a:t>
            </a:r>
          </a:p>
        </p:txBody>
      </p:sp>
    </p:spTree>
    <p:extLst>
      <p:ext uri="{BB962C8B-B14F-4D97-AF65-F5344CB8AC3E}">
        <p14:creationId xmlns:p14="http://schemas.microsoft.com/office/powerpoint/2010/main" val="2643398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50" grpId="0"/>
      <p:bldP spid="56" grpId="0"/>
      <p:bldP spid="73" grpId="0"/>
      <p:bldP spid="113" grpId="0"/>
      <p:bldP spid="114" grpId="0"/>
      <p:bldP spid="1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E2BCF-4DA5-48AB-B769-64744C9AD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16</a:t>
            </a:fld>
            <a:endParaRPr 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FB1664-C28B-431C-9034-BE757F37579D}"/>
              </a:ext>
            </a:extLst>
          </p:cNvPr>
          <p:cNvSpPr txBox="1"/>
          <p:nvPr/>
        </p:nvSpPr>
        <p:spPr>
          <a:xfrm>
            <a:off x="3677094" y="1825239"/>
            <a:ext cx="7775311" cy="138499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Returns a list of all users in the chatroom.</a:t>
            </a:r>
          </a:p>
          <a:p>
            <a:endParaRPr lang="en-GB" sz="2800" dirty="0">
              <a:solidFill>
                <a:schemeClr val="bg1"/>
              </a:solidFill>
            </a:endParaRPr>
          </a:p>
          <a:p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1B5167-1C18-4506-9583-DEE02863CE5A}"/>
              </a:ext>
            </a:extLst>
          </p:cNvPr>
          <p:cNvSpPr txBox="1"/>
          <p:nvPr/>
        </p:nvSpPr>
        <p:spPr>
          <a:xfrm>
            <a:off x="851745" y="1825240"/>
            <a:ext cx="2626242" cy="1384995"/>
          </a:xfrm>
          <a:prstGeom prst="rect">
            <a:avLst/>
          </a:prstGeom>
          <a:solidFill>
            <a:srgbClr val="0070C0">
              <a:alpha val="30196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800" b="1" dirty="0"/>
              <a:t>ACTIVE</a:t>
            </a:r>
          </a:p>
          <a:p>
            <a:endParaRPr lang="de-DE" sz="2800" b="1" dirty="0"/>
          </a:p>
          <a:p>
            <a:endParaRPr lang="de-DE" sz="28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A46241-99D7-4A35-870B-9235A53C1BD7}"/>
              </a:ext>
            </a:extLst>
          </p:cNvPr>
          <p:cNvSpPr txBox="1"/>
          <p:nvPr/>
        </p:nvSpPr>
        <p:spPr>
          <a:xfrm>
            <a:off x="5328052" y="3428999"/>
            <a:ext cx="6124353" cy="138499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Sends a whisper to provided clients.</a:t>
            </a:r>
          </a:p>
          <a:p>
            <a:endParaRPr lang="en-GB" sz="2800" dirty="0">
              <a:solidFill>
                <a:schemeClr val="bg1"/>
              </a:solidFill>
            </a:endParaRPr>
          </a:p>
          <a:p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530B50-AC56-4DF7-A557-5755358DF303}"/>
              </a:ext>
            </a:extLst>
          </p:cNvPr>
          <p:cNvSpPr txBox="1"/>
          <p:nvPr/>
        </p:nvSpPr>
        <p:spPr>
          <a:xfrm>
            <a:off x="838200" y="3429000"/>
            <a:ext cx="4330364" cy="1384995"/>
          </a:xfrm>
          <a:prstGeom prst="rect">
            <a:avLst/>
          </a:prstGeom>
          <a:solidFill>
            <a:srgbClr val="0070C0">
              <a:alpha val="30196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800" b="1" dirty="0"/>
              <a:t>WSP </a:t>
            </a:r>
            <a:r>
              <a:rPr lang="en-GB" sz="2800" dirty="0"/>
              <a:t>&lt;user1&gt;,&lt;user2&gt;,…,&lt;</a:t>
            </a:r>
            <a:r>
              <a:rPr lang="en-GB" sz="2800" dirty="0" err="1"/>
              <a:t>userN</a:t>
            </a:r>
            <a:r>
              <a:rPr lang="en-GB" sz="2800" dirty="0"/>
              <a:t>&gt;</a:t>
            </a:r>
          </a:p>
          <a:p>
            <a:endParaRPr lang="en-GB" sz="280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E13E884-2283-4127-B43B-53DCE1704975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V. Implementation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6B3E67B-36AA-4DA7-80B1-4BA2E3300ADA}"/>
              </a:ext>
            </a:extLst>
          </p:cNvPr>
          <p:cNvSpPr txBox="1">
            <a:spLocks/>
          </p:cNvSpPr>
          <p:nvPr/>
        </p:nvSpPr>
        <p:spPr>
          <a:xfrm>
            <a:off x="838200" y="924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>
                <a:solidFill>
                  <a:schemeClr val="accent5">
                    <a:lumMod val="50000"/>
                  </a:schemeClr>
                </a:solidFill>
              </a:rPr>
              <a:t>D. More Commands</a:t>
            </a:r>
          </a:p>
        </p:txBody>
      </p:sp>
    </p:spTree>
    <p:extLst>
      <p:ext uri="{BB962C8B-B14F-4D97-AF65-F5344CB8AC3E}">
        <p14:creationId xmlns:p14="http://schemas.microsoft.com/office/powerpoint/2010/main" val="1711540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1">
            <a:extLst>
              <a:ext uri="{FF2B5EF4-FFF2-40B4-BE49-F238E27FC236}">
                <a16:creationId xmlns:a16="http://schemas.microsoft.com/office/drawing/2014/main" id="{0FE03A00-FEC3-478D-940B-513AC841B2CE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V. Implementation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C8C5CAEC-B7E1-4EB2-8521-10E1D6EF76A3}"/>
              </a:ext>
            </a:extLst>
          </p:cNvPr>
          <p:cNvSpPr txBox="1">
            <a:spLocks/>
          </p:cNvSpPr>
          <p:nvPr/>
        </p:nvSpPr>
        <p:spPr>
          <a:xfrm>
            <a:off x="838200" y="924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>
                <a:solidFill>
                  <a:schemeClr val="accent5">
                    <a:lumMod val="50000"/>
                  </a:schemeClr>
                </a:solidFill>
              </a:rPr>
              <a:t>F. Private chatrooms 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5D99470-E16E-46F0-85B4-8EB94FDE8219}"/>
              </a:ext>
            </a:extLst>
          </p:cNvPr>
          <p:cNvSpPr/>
          <p:nvPr/>
        </p:nvSpPr>
        <p:spPr>
          <a:xfrm>
            <a:off x="3545843" y="5848551"/>
            <a:ext cx="1625600" cy="6265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Brooklyn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4F1D1E1C-D006-4A06-A584-849A36384822}"/>
              </a:ext>
            </a:extLst>
          </p:cNvPr>
          <p:cNvSpPr/>
          <p:nvPr/>
        </p:nvSpPr>
        <p:spPr>
          <a:xfrm>
            <a:off x="5283203" y="5848550"/>
            <a:ext cx="1625600" cy="6265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Queens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5A11A448-1942-4A14-B121-76A10F59BFBD}"/>
              </a:ext>
            </a:extLst>
          </p:cNvPr>
          <p:cNvSpPr/>
          <p:nvPr/>
        </p:nvSpPr>
        <p:spPr>
          <a:xfrm>
            <a:off x="7025643" y="5848550"/>
            <a:ext cx="1625600" cy="6265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Bronx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C282B81-8940-4E43-B55B-3DEFB59F7B54}"/>
              </a:ext>
            </a:extLst>
          </p:cNvPr>
          <p:cNvSpPr/>
          <p:nvPr/>
        </p:nvSpPr>
        <p:spPr>
          <a:xfrm>
            <a:off x="4549257" y="4853266"/>
            <a:ext cx="3044092" cy="50736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NYC-Chat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CFBD6F60-A2E9-4064-8E44-B019024F4F85}"/>
              </a:ext>
            </a:extLst>
          </p:cNvPr>
          <p:cNvSpPr/>
          <p:nvPr/>
        </p:nvSpPr>
        <p:spPr>
          <a:xfrm>
            <a:off x="4294492" y="3508828"/>
            <a:ext cx="3603015" cy="7794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NYC MANAGER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B94C48C-1BD8-4738-AD77-1AF64FC80331}"/>
              </a:ext>
            </a:extLst>
          </p:cNvPr>
          <p:cNvSpPr txBox="1"/>
          <p:nvPr/>
        </p:nvSpPr>
        <p:spPr>
          <a:xfrm>
            <a:off x="3541741" y="2893375"/>
            <a:ext cx="3259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>
                <a:solidFill>
                  <a:srgbClr val="0070C0"/>
                </a:solidFill>
              </a:rPr>
              <a:t>NEW YORK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79E97D04-4A80-47F9-823F-E604C9C75521}"/>
              </a:ext>
            </a:extLst>
          </p:cNvPr>
          <p:cNvSpPr/>
          <p:nvPr/>
        </p:nvSpPr>
        <p:spPr>
          <a:xfrm>
            <a:off x="3276941" y="2908615"/>
            <a:ext cx="5638118" cy="3739754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398C7BA-13EE-4410-AF37-469BFC6E5500}"/>
              </a:ext>
            </a:extLst>
          </p:cNvPr>
          <p:cNvCxnSpPr>
            <a:cxnSpLocks/>
            <a:endCxn id="55" idx="0"/>
          </p:cNvCxnSpPr>
          <p:nvPr/>
        </p:nvCxnSpPr>
        <p:spPr>
          <a:xfrm flipH="1">
            <a:off x="4358643" y="5360632"/>
            <a:ext cx="807722" cy="48791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3659E4B-19A8-454E-996B-3A20618544D8}"/>
              </a:ext>
            </a:extLst>
          </p:cNvPr>
          <p:cNvCxnSpPr>
            <a:cxnSpLocks/>
            <a:stCxn id="58" idx="2"/>
            <a:endCxn id="56" idx="0"/>
          </p:cNvCxnSpPr>
          <p:nvPr/>
        </p:nvCxnSpPr>
        <p:spPr>
          <a:xfrm>
            <a:off x="6071303" y="5360633"/>
            <a:ext cx="24700" cy="487917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B628BBA-AC76-4B70-84C1-4ED2CE56002C}"/>
              </a:ext>
            </a:extLst>
          </p:cNvPr>
          <p:cNvCxnSpPr>
            <a:cxnSpLocks/>
          </p:cNvCxnSpPr>
          <p:nvPr/>
        </p:nvCxnSpPr>
        <p:spPr>
          <a:xfrm>
            <a:off x="7092951" y="5375873"/>
            <a:ext cx="525094" cy="472677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EE7AA-E78A-4F3D-ADAA-0F9C4074ED8E}"/>
              </a:ext>
            </a:extLst>
          </p:cNvPr>
          <p:cNvCxnSpPr>
            <a:cxnSpLocks/>
          </p:cNvCxnSpPr>
          <p:nvPr/>
        </p:nvCxnSpPr>
        <p:spPr>
          <a:xfrm>
            <a:off x="6090950" y="4288291"/>
            <a:ext cx="0" cy="588767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Content Placeholder 2">
            <a:extLst>
              <a:ext uri="{FF2B5EF4-FFF2-40B4-BE49-F238E27FC236}">
                <a16:creationId xmlns:a16="http://schemas.microsoft.com/office/drawing/2014/main" id="{27C5E367-E475-4371-98D2-5B7506207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1330"/>
            <a:ext cx="10921409" cy="69836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Password protected chatrooms for e.g. filtering the regions</a:t>
            </a:r>
          </a:p>
        </p:txBody>
      </p:sp>
    </p:spTree>
    <p:extLst>
      <p:ext uri="{BB962C8B-B14F-4D97-AF65-F5344CB8AC3E}">
        <p14:creationId xmlns:p14="http://schemas.microsoft.com/office/powerpoint/2010/main" val="23561996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4FE31-05C5-45F8-AC70-74D7334CE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320 keys from the EnronSet</a:t>
            </a:r>
          </a:p>
          <a:p>
            <a:r>
              <a:rPr lang="de-DE" dirty="0"/>
              <a:t>Operation order: puts, gets, deletes on all keys</a:t>
            </a:r>
          </a:p>
          <a:p>
            <a:r>
              <a:rPr lang="de-DE" dirty="0"/>
              <a:t>Key order randomized</a:t>
            </a:r>
          </a:p>
          <a:p>
            <a:r>
              <a:rPr lang="de-DE" dirty="0"/>
              <a:t>Cache replacement strategy: LRU</a:t>
            </a:r>
          </a:p>
          <a:p>
            <a:r>
              <a:rPr lang="de-DE" dirty="0"/>
              <a:t>Cache size: 16 (5% of 320)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E2BCF-4DA5-48AB-B769-64744C9AD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18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66C7F43-2533-4248-8E92-BF5740E90C66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VI. Performance evaluaiton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EC33CD1-4607-4BCA-A31D-4A91AC85806F}"/>
              </a:ext>
            </a:extLst>
          </p:cNvPr>
          <p:cNvSpPr txBox="1">
            <a:spLocks/>
          </p:cNvSpPr>
          <p:nvPr/>
        </p:nvSpPr>
        <p:spPr>
          <a:xfrm>
            <a:off x="838200" y="924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>
                <a:solidFill>
                  <a:schemeClr val="accent5">
                    <a:lumMod val="50000"/>
                  </a:schemeClr>
                </a:solidFill>
              </a:rPr>
              <a:t>A. Constants </a:t>
            </a:r>
          </a:p>
        </p:txBody>
      </p:sp>
    </p:spTree>
    <p:extLst>
      <p:ext uri="{BB962C8B-B14F-4D97-AF65-F5344CB8AC3E}">
        <p14:creationId xmlns:p14="http://schemas.microsoft.com/office/powerpoint/2010/main" val="3250750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CA650-179D-44FD-8B5C-5CE3D8766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19</a:t>
            </a:fld>
            <a:endParaRPr lang="de-DE"/>
          </a:p>
        </p:txBody>
      </p:sp>
      <p:pic>
        <p:nvPicPr>
          <p:cNvPr id="12" name="Content Placeholder 11" descr="A close up of a map&#10;&#10;Description automatically generated">
            <a:extLst>
              <a:ext uri="{FF2B5EF4-FFF2-40B4-BE49-F238E27FC236}">
                <a16:creationId xmlns:a16="http://schemas.microsoft.com/office/drawing/2014/main" id="{57687BED-94A1-4AB6-85E2-A976D413F8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537" y="136525"/>
            <a:ext cx="10525263" cy="6273209"/>
          </a:xfrm>
        </p:spPr>
      </p:pic>
    </p:spTree>
    <p:extLst>
      <p:ext uri="{BB962C8B-B14F-4D97-AF65-F5344CB8AC3E}">
        <p14:creationId xmlns:p14="http://schemas.microsoft.com/office/powerpoint/2010/main" val="4205031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91F8EC-44E1-47EB-9E32-7BA258AF3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</p:spPr>
        <p:txBody>
          <a:bodyPr>
            <a:normAutofit/>
          </a:bodyPr>
          <a:lstStyle/>
          <a:p>
            <a:pPr algn="ctr"/>
            <a:r>
              <a:rPr lang="de-DE" b="1" dirty="0">
                <a:solidFill>
                  <a:srgbClr val="FFFFFF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E770A-0EEA-42BA-95D4-569DCB6B4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7670" y="668293"/>
            <a:ext cx="6862443" cy="5521414"/>
          </a:xfrm>
        </p:spPr>
        <p:txBody>
          <a:bodyPr anchor="ctr"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de-DE" dirty="0">
                <a:solidFill>
                  <a:schemeClr val="accent5">
                    <a:lumMod val="50000"/>
                  </a:schemeClr>
                </a:solidFill>
              </a:rPr>
              <a:t>Motivation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>
                <a:solidFill>
                  <a:schemeClr val="accent5">
                    <a:lumMod val="50000"/>
                  </a:schemeClr>
                </a:solidFill>
              </a:rPr>
              <a:t>Use case scenario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>
                <a:solidFill>
                  <a:schemeClr val="accent5">
                    <a:lumMod val="50000"/>
                  </a:schemeClr>
                </a:solidFill>
              </a:rPr>
              <a:t>Demands of the client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>
                <a:solidFill>
                  <a:schemeClr val="accent5">
                    <a:lumMod val="50000"/>
                  </a:schemeClr>
                </a:solidFill>
              </a:rPr>
              <a:t>Our solution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>
                <a:solidFill>
                  <a:schemeClr val="accent5">
                    <a:lumMod val="50000"/>
                  </a:schemeClr>
                </a:solidFill>
              </a:rPr>
              <a:t>Implementation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>
                <a:solidFill>
                  <a:schemeClr val="accent5">
                    <a:lumMod val="50000"/>
                  </a:schemeClr>
                </a:solidFill>
              </a:rPr>
              <a:t>Perfomance Tests 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>
                <a:solidFill>
                  <a:schemeClr val="accent5">
                    <a:lumMod val="50000"/>
                  </a:schemeClr>
                </a:solidFill>
              </a:rPr>
              <a:t>References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4AD4D-1877-4B25-9A3C-1ED0AF266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936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0DBA5-0850-4589-ABCA-1569ECC3A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20</a:t>
            </a:fld>
            <a:endParaRPr lang="de-DE"/>
          </a:p>
        </p:txBody>
      </p:sp>
      <p:pic>
        <p:nvPicPr>
          <p:cNvPr id="15" name="Picture 14" descr="A close up of a map&#10;&#10;Description automatically generated">
            <a:extLst>
              <a:ext uri="{FF2B5EF4-FFF2-40B4-BE49-F238E27FC236}">
                <a16:creationId xmlns:a16="http://schemas.microsoft.com/office/drawing/2014/main" id="{825F2613-E51B-4D1D-9D54-00E0E6407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39" y="136524"/>
            <a:ext cx="10435695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9047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F0303D-2925-4FBC-B56A-D197682BE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21</a:t>
            </a:fld>
            <a:endParaRPr lang="de-DE"/>
          </a:p>
        </p:txBody>
      </p:sp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885B57FD-F48F-42DF-9CD0-2B6CD5787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80" y="0"/>
            <a:ext cx="10575228" cy="629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0096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0546CFA-B8B1-4F5D-ACE2-85B42CDA174D}"/>
              </a:ext>
            </a:extLst>
          </p:cNvPr>
          <p:cNvSpPr txBox="1">
            <a:spLocks/>
          </p:cNvSpPr>
          <p:nvPr/>
        </p:nvSpPr>
        <p:spPr>
          <a:xfrm>
            <a:off x="838200" y="2245360"/>
            <a:ext cx="5257800" cy="4247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3200" dirty="0">
                <a:solidFill>
                  <a:srgbClr val="00B050"/>
                </a:solidFill>
              </a:rPr>
              <a:t>Pros</a:t>
            </a:r>
          </a:p>
          <a:p>
            <a:r>
              <a:rPr lang="de-DE" sz="3200" dirty="0"/>
              <a:t>Light-weighted communication</a:t>
            </a:r>
          </a:p>
          <a:p>
            <a:r>
              <a:rPr lang="de-DE" sz="3200" dirty="0"/>
              <a:t>Acces to database while chatting</a:t>
            </a:r>
          </a:p>
          <a:p>
            <a:r>
              <a:rPr lang="de-DE" sz="3200" dirty="0"/>
              <a:t>1 socket per client (good for network)</a:t>
            </a:r>
          </a:p>
          <a:p>
            <a:endParaRPr lang="de-DE" sz="3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C5AC74-D67A-4180-9DB0-3C86635635F3}"/>
              </a:ext>
            </a:extLst>
          </p:cNvPr>
          <p:cNvSpPr txBox="1">
            <a:spLocks/>
          </p:cNvSpPr>
          <p:nvPr/>
        </p:nvSpPr>
        <p:spPr>
          <a:xfrm>
            <a:off x="6096000" y="2245360"/>
            <a:ext cx="5257800" cy="4247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3200" dirty="0">
                <a:solidFill>
                  <a:srgbClr val="FF0000"/>
                </a:solidFill>
              </a:rPr>
              <a:t>Cons</a:t>
            </a:r>
          </a:p>
          <a:p>
            <a:r>
              <a:rPr lang="de-DE" sz="3200" dirty="0"/>
              <a:t>Limited number of chatrooms</a:t>
            </a:r>
          </a:p>
          <a:p>
            <a:r>
              <a:rPr lang="de-DE" sz="3200" dirty="0"/>
              <a:t>Limited number of clients </a:t>
            </a:r>
          </a:p>
        </p:txBody>
      </p:sp>
      <p:sp>
        <p:nvSpPr>
          <p:cNvPr id="6" name="Multiplication Sign 5">
            <a:extLst>
              <a:ext uri="{FF2B5EF4-FFF2-40B4-BE49-F238E27FC236}">
                <a16:creationId xmlns:a16="http://schemas.microsoft.com/office/drawing/2014/main" id="{6159479A-46C9-4BB8-A2D9-B3E628AD5D99}"/>
              </a:ext>
            </a:extLst>
          </p:cNvPr>
          <p:cNvSpPr/>
          <p:nvPr/>
        </p:nvSpPr>
        <p:spPr>
          <a:xfrm>
            <a:off x="8367678" y="1806712"/>
            <a:ext cx="1046480" cy="10160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L-Shape 7">
            <a:extLst>
              <a:ext uri="{FF2B5EF4-FFF2-40B4-BE49-F238E27FC236}">
                <a16:creationId xmlns:a16="http://schemas.microsoft.com/office/drawing/2014/main" id="{4FC4D34B-C7D6-4E29-A49B-5B6B5B4A0445}"/>
              </a:ext>
            </a:extLst>
          </p:cNvPr>
          <p:cNvSpPr/>
          <p:nvPr/>
        </p:nvSpPr>
        <p:spPr>
          <a:xfrm rot="19078511">
            <a:off x="2974627" y="2021417"/>
            <a:ext cx="813146" cy="447040"/>
          </a:xfrm>
          <a:prstGeom prst="corner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C62D29-081B-4399-8E2C-12AE97B8D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22</a:t>
            </a:fld>
            <a:endParaRPr lang="de-DE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AEC090E-666E-4D68-917C-1E0ADA956549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VII. Conclusion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88D37E9-D762-4B0E-8134-792CCA520CAF}"/>
              </a:ext>
            </a:extLst>
          </p:cNvPr>
          <p:cNvSpPr txBox="1">
            <a:spLocks/>
          </p:cNvSpPr>
          <p:nvPr/>
        </p:nvSpPr>
        <p:spPr>
          <a:xfrm>
            <a:off x="838200" y="924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>
                <a:solidFill>
                  <a:schemeClr val="accent5">
                    <a:lumMod val="50000"/>
                  </a:schemeClr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0390237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FBC69E-9DC9-497A-B5E3-23CCB5D47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23</a:t>
            </a:fld>
            <a:endParaRPr lang="de-DE"/>
          </a:p>
        </p:txBody>
      </p:sp>
      <p:pic>
        <p:nvPicPr>
          <p:cNvPr id="5" name="demo">
            <a:hlinkClick r:id="" action="ppaction://media"/>
            <a:extLst>
              <a:ext uri="{FF2B5EF4-FFF2-40B4-BE49-F238E27FC236}">
                <a16:creationId xmlns:a16="http://schemas.microsoft.com/office/drawing/2014/main" id="{FEFD6690-A3CA-4F81-A586-7BA79C2D58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10591" y="20115"/>
            <a:ext cx="7012511" cy="683788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74DE477-4D4C-4478-9D60-B33F84028FB5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VIII. Demonstration</a:t>
            </a:r>
          </a:p>
        </p:txBody>
      </p:sp>
    </p:spTree>
    <p:extLst>
      <p:ext uri="{BB962C8B-B14F-4D97-AF65-F5344CB8AC3E}">
        <p14:creationId xmlns:p14="http://schemas.microsoft.com/office/powerpoint/2010/main" val="3200246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5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C5AC74-D67A-4180-9DB0-3C86635635F3}"/>
              </a:ext>
            </a:extLst>
          </p:cNvPr>
          <p:cNvSpPr txBox="1">
            <a:spLocks/>
          </p:cNvSpPr>
          <p:nvPr/>
        </p:nvSpPr>
        <p:spPr>
          <a:xfrm>
            <a:off x="6096000" y="2245360"/>
            <a:ext cx="5257800" cy="4247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sz="320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EA36C9B-4EE2-4831-A470-3FB398530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486" y="2312511"/>
            <a:ext cx="10515600" cy="1325563"/>
          </a:xfrm>
        </p:spPr>
        <p:txBody>
          <a:bodyPr/>
          <a:lstStyle/>
          <a:p>
            <a:pPr algn="ctr"/>
            <a:r>
              <a:rPr lang="de-DE" b="1" dirty="0">
                <a:solidFill>
                  <a:srgbClr val="0070C0"/>
                </a:solidFill>
              </a:rPr>
              <a:t>THANK YOU FOR YOUR ATTENTION!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600EB6E-C703-4F9D-8944-6E2A71291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24</a:t>
            </a:fld>
            <a:endParaRPr lang="de-DE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C92E0B9-5198-431B-95B9-A343112703B8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de-DE" sz="3600" b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0451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1F8EC-44E1-47EB-9E32-7BA258AF3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8362"/>
          </a:xfrm>
        </p:spPr>
        <p:txBody>
          <a:bodyPr>
            <a:normAutofit/>
          </a:bodyPr>
          <a:lstStyle/>
          <a:p>
            <a:r>
              <a:rPr lang="de-DE" sz="3600" b="1" dirty="0">
                <a:solidFill>
                  <a:schemeClr val="accent5">
                    <a:lumMod val="50000"/>
                  </a:schemeClr>
                </a:solidFill>
              </a:rPr>
              <a:t>IX. References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0546CFA-B8B1-4F5D-ACE2-85B42CDA174D}"/>
              </a:ext>
            </a:extLst>
          </p:cNvPr>
          <p:cNvSpPr txBox="1">
            <a:spLocks/>
          </p:cNvSpPr>
          <p:nvPr/>
        </p:nvSpPr>
        <p:spPr>
          <a:xfrm>
            <a:off x="871220" y="1203959"/>
            <a:ext cx="10449560" cy="4257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sz="3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C5AC74-D67A-4180-9DB0-3C86635635F3}"/>
              </a:ext>
            </a:extLst>
          </p:cNvPr>
          <p:cNvSpPr txBox="1">
            <a:spLocks/>
          </p:cNvSpPr>
          <p:nvPr/>
        </p:nvSpPr>
        <p:spPr>
          <a:xfrm>
            <a:off x="6096000" y="2245360"/>
            <a:ext cx="5257800" cy="4247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sz="3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6A59763-88DA-4A92-A422-FA619976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3007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A1DDBA-9F7A-4EB4-86CD-EE3C8B46F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3</a:t>
            </a:fld>
            <a:endParaRPr lang="de-DE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9A271B2-739F-43B3-8FE5-05DAE9A3617E}"/>
              </a:ext>
            </a:extLst>
          </p:cNvPr>
          <p:cNvSpPr/>
          <p:nvPr/>
        </p:nvSpPr>
        <p:spPr>
          <a:xfrm>
            <a:off x="5334660" y="1815369"/>
            <a:ext cx="1136194" cy="394934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TOPIC</a:t>
            </a: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B7089EB8-4D8E-4585-9932-F60ECA97B422}"/>
              </a:ext>
            </a:extLst>
          </p:cNvPr>
          <p:cNvSpPr/>
          <p:nvPr/>
        </p:nvSpPr>
        <p:spPr>
          <a:xfrm>
            <a:off x="3435624" y="3167651"/>
            <a:ext cx="1720846" cy="562499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Publish</a:t>
            </a: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9CF7F83-6E77-4EA9-BA22-2B73E6DFF5F8}"/>
              </a:ext>
            </a:extLst>
          </p:cNvPr>
          <p:cNvSpPr/>
          <p:nvPr/>
        </p:nvSpPr>
        <p:spPr>
          <a:xfrm>
            <a:off x="6605212" y="3229083"/>
            <a:ext cx="1926810" cy="621378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Receive</a:t>
            </a:r>
          </a:p>
        </p:txBody>
      </p:sp>
      <p:sp>
        <p:nvSpPr>
          <p:cNvPr id="34" name="Arrow: Left 33">
            <a:extLst>
              <a:ext uri="{FF2B5EF4-FFF2-40B4-BE49-F238E27FC236}">
                <a16:creationId xmlns:a16="http://schemas.microsoft.com/office/drawing/2014/main" id="{700D7675-AE52-4EA1-85F9-D48875667FB1}"/>
              </a:ext>
            </a:extLst>
          </p:cNvPr>
          <p:cNvSpPr/>
          <p:nvPr/>
        </p:nvSpPr>
        <p:spPr>
          <a:xfrm>
            <a:off x="6510303" y="2744267"/>
            <a:ext cx="1926811" cy="584629"/>
          </a:xfrm>
          <a:prstGeom prst="lef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Subscribe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0463B3C-0A03-4779-9B0B-DA6D11F8CFA1}"/>
              </a:ext>
            </a:extLst>
          </p:cNvPr>
          <p:cNvSpPr/>
          <p:nvPr/>
        </p:nvSpPr>
        <p:spPr>
          <a:xfrm>
            <a:off x="8638081" y="2786120"/>
            <a:ext cx="2519997" cy="132556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Subscriber N</a:t>
            </a:r>
          </a:p>
          <a:p>
            <a:pPr algn="ctr"/>
            <a:r>
              <a:rPr lang="en-GB" sz="2400" dirty="0"/>
              <a:t>(Receiver)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DF43185-2AA7-4A3E-9221-D7CC6B5A4CF1}"/>
              </a:ext>
            </a:extLst>
          </p:cNvPr>
          <p:cNvSpPr/>
          <p:nvPr/>
        </p:nvSpPr>
        <p:spPr>
          <a:xfrm>
            <a:off x="9886974" y="1787024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3AA9FD9-1E24-4E41-A069-8F5C1D849B3C}"/>
              </a:ext>
            </a:extLst>
          </p:cNvPr>
          <p:cNvSpPr/>
          <p:nvPr/>
        </p:nvSpPr>
        <p:spPr>
          <a:xfrm>
            <a:off x="9882156" y="2141647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809023AC-FA10-4060-81A0-8FF5E1AE84B1}"/>
              </a:ext>
            </a:extLst>
          </p:cNvPr>
          <p:cNvSpPr/>
          <p:nvPr/>
        </p:nvSpPr>
        <p:spPr>
          <a:xfrm>
            <a:off x="9882156" y="2500333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74C3FFF-A3B5-4FF0-9165-CD9BD656D4A6}"/>
              </a:ext>
            </a:extLst>
          </p:cNvPr>
          <p:cNvSpPr/>
          <p:nvPr/>
        </p:nvSpPr>
        <p:spPr>
          <a:xfrm>
            <a:off x="9886975" y="4203697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C041524-E7E8-4AFF-8989-D0928A27F385}"/>
              </a:ext>
            </a:extLst>
          </p:cNvPr>
          <p:cNvSpPr/>
          <p:nvPr/>
        </p:nvSpPr>
        <p:spPr>
          <a:xfrm>
            <a:off x="9886974" y="4559666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13591DF-0DB0-46BD-A038-E4C816CA7CD6}"/>
              </a:ext>
            </a:extLst>
          </p:cNvPr>
          <p:cNvSpPr/>
          <p:nvPr/>
        </p:nvSpPr>
        <p:spPr>
          <a:xfrm>
            <a:off x="9886974" y="4915635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ABD0C08-7A5D-4876-A45D-234781EA5A14}"/>
              </a:ext>
            </a:extLst>
          </p:cNvPr>
          <p:cNvSpPr/>
          <p:nvPr/>
        </p:nvSpPr>
        <p:spPr>
          <a:xfrm>
            <a:off x="658586" y="2774966"/>
            <a:ext cx="2519997" cy="132556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Publisher</a:t>
            </a:r>
          </a:p>
          <a:p>
            <a:pPr algn="ctr"/>
            <a:r>
              <a:rPr lang="en-GB" sz="2400" dirty="0"/>
              <a:t>(Sender)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AC5BFC6B-5052-4533-8451-06205D203531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I. Motivation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A8D03F30-6457-4194-9401-1CEDCDD34B86}"/>
              </a:ext>
            </a:extLst>
          </p:cNvPr>
          <p:cNvSpPr txBox="1">
            <a:spLocks/>
          </p:cNvSpPr>
          <p:nvPr/>
        </p:nvSpPr>
        <p:spPr>
          <a:xfrm>
            <a:off x="838200" y="904205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b="1" dirty="0">
                <a:solidFill>
                  <a:schemeClr val="accent5">
                    <a:lumMod val="50000"/>
                  </a:schemeClr>
                </a:solidFill>
              </a:rPr>
              <a:t>A. Redis – Pub/Sub</a:t>
            </a:r>
          </a:p>
        </p:txBody>
      </p:sp>
      <p:pic>
        <p:nvPicPr>
          <p:cNvPr id="1026" name="Picture 2" descr="Image result for redis">
            <a:extLst>
              <a:ext uri="{FF2B5EF4-FFF2-40B4-BE49-F238E27FC236}">
                <a16:creationId xmlns:a16="http://schemas.microsoft.com/office/drawing/2014/main" id="{573B781A-A7A3-44EE-8137-9DC3027B6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8575" y="394051"/>
            <a:ext cx="3705225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7604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EF9F7898-0A93-4FEE-8A78-12DD30661DDC}"/>
              </a:ext>
            </a:extLst>
          </p:cNvPr>
          <p:cNvSpPr txBox="1">
            <a:spLocks/>
          </p:cNvSpPr>
          <p:nvPr/>
        </p:nvSpPr>
        <p:spPr>
          <a:xfrm>
            <a:off x="8281909" y="634002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3CC15EE-4D2B-4498-B95D-0F280A7CE9DE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BA71C5-FA50-4BA6-B876-5E13A55581FB}"/>
              </a:ext>
            </a:extLst>
          </p:cNvPr>
          <p:cNvSpPr/>
          <p:nvPr/>
        </p:nvSpPr>
        <p:spPr>
          <a:xfrm>
            <a:off x="5334660" y="1815369"/>
            <a:ext cx="1136194" cy="394934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CHAT ROOM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C5CE06F8-381C-406B-A9D8-09526921EFF9}"/>
              </a:ext>
            </a:extLst>
          </p:cNvPr>
          <p:cNvSpPr/>
          <p:nvPr/>
        </p:nvSpPr>
        <p:spPr>
          <a:xfrm>
            <a:off x="3482856" y="2750534"/>
            <a:ext cx="1720846" cy="562499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Sends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F0A2B9B-47D3-4964-B1B0-E65E48E01C32}"/>
              </a:ext>
            </a:extLst>
          </p:cNvPr>
          <p:cNvSpPr/>
          <p:nvPr/>
        </p:nvSpPr>
        <p:spPr>
          <a:xfrm>
            <a:off x="6605212" y="3229083"/>
            <a:ext cx="1926810" cy="621378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Receives</a:t>
            </a: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ACD7EBB4-C6D9-43DB-B63C-3801FAEFFF61}"/>
              </a:ext>
            </a:extLst>
          </p:cNvPr>
          <p:cNvSpPr/>
          <p:nvPr/>
        </p:nvSpPr>
        <p:spPr>
          <a:xfrm>
            <a:off x="6510303" y="2744267"/>
            <a:ext cx="1926811" cy="584629"/>
          </a:xfrm>
          <a:prstGeom prst="lef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945CAF-6805-4DC7-B0AB-17FCE98B17F2}"/>
              </a:ext>
            </a:extLst>
          </p:cNvPr>
          <p:cNvSpPr/>
          <p:nvPr/>
        </p:nvSpPr>
        <p:spPr>
          <a:xfrm>
            <a:off x="8626930" y="2786120"/>
            <a:ext cx="2519997" cy="132556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Client 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ABC13CF-C998-4148-9E96-D8A37953B730}"/>
              </a:ext>
            </a:extLst>
          </p:cNvPr>
          <p:cNvSpPr/>
          <p:nvPr/>
        </p:nvSpPr>
        <p:spPr>
          <a:xfrm>
            <a:off x="9886974" y="1787024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3E2ADE7-2C07-4DB7-AB88-DD79DAF4EBFD}"/>
              </a:ext>
            </a:extLst>
          </p:cNvPr>
          <p:cNvSpPr/>
          <p:nvPr/>
        </p:nvSpPr>
        <p:spPr>
          <a:xfrm>
            <a:off x="9882156" y="2141647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879151F-7CC2-48DC-AACF-63187118BD4A}"/>
              </a:ext>
            </a:extLst>
          </p:cNvPr>
          <p:cNvSpPr/>
          <p:nvPr/>
        </p:nvSpPr>
        <p:spPr>
          <a:xfrm>
            <a:off x="9882156" y="2500333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8A57CA-504B-400C-99A1-6058694DBB12}"/>
              </a:ext>
            </a:extLst>
          </p:cNvPr>
          <p:cNvSpPr/>
          <p:nvPr/>
        </p:nvSpPr>
        <p:spPr>
          <a:xfrm>
            <a:off x="9886975" y="4203697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78C5A0D-0AF2-4030-93C5-A58A63133BF8}"/>
              </a:ext>
            </a:extLst>
          </p:cNvPr>
          <p:cNvSpPr/>
          <p:nvPr/>
        </p:nvSpPr>
        <p:spPr>
          <a:xfrm>
            <a:off x="9886974" y="4559666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880630A-AC20-46E0-B36A-55ADEC1542F5}"/>
              </a:ext>
            </a:extLst>
          </p:cNvPr>
          <p:cNvSpPr/>
          <p:nvPr/>
        </p:nvSpPr>
        <p:spPr>
          <a:xfrm>
            <a:off x="9886974" y="4915635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08CF81-5A8E-4FB1-B394-36EE2FE2E3D1}"/>
              </a:ext>
            </a:extLst>
          </p:cNvPr>
          <p:cNvSpPr/>
          <p:nvPr/>
        </p:nvSpPr>
        <p:spPr>
          <a:xfrm>
            <a:off x="658586" y="2774966"/>
            <a:ext cx="2519997" cy="132556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Client 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E0FCCEA-40A3-4319-B864-EC2E900AE2AD}"/>
              </a:ext>
            </a:extLst>
          </p:cNvPr>
          <p:cNvSpPr/>
          <p:nvPr/>
        </p:nvSpPr>
        <p:spPr>
          <a:xfrm>
            <a:off x="1822209" y="1787024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1E06912-5728-441B-85E2-E503811B20F6}"/>
              </a:ext>
            </a:extLst>
          </p:cNvPr>
          <p:cNvSpPr/>
          <p:nvPr/>
        </p:nvSpPr>
        <p:spPr>
          <a:xfrm>
            <a:off x="1817391" y="2141647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2126415-DFD2-4E39-92DF-89000CFEE8DF}"/>
              </a:ext>
            </a:extLst>
          </p:cNvPr>
          <p:cNvSpPr/>
          <p:nvPr/>
        </p:nvSpPr>
        <p:spPr>
          <a:xfrm>
            <a:off x="1817391" y="2500333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49BB3BA-1092-4062-9C72-36018CACF98A}"/>
              </a:ext>
            </a:extLst>
          </p:cNvPr>
          <p:cNvSpPr/>
          <p:nvPr/>
        </p:nvSpPr>
        <p:spPr>
          <a:xfrm>
            <a:off x="1764020" y="4203697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77E8E62-C429-4BA0-B043-A8FA76C8CE85}"/>
              </a:ext>
            </a:extLst>
          </p:cNvPr>
          <p:cNvSpPr/>
          <p:nvPr/>
        </p:nvSpPr>
        <p:spPr>
          <a:xfrm>
            <a:off x="1764020" y="4556949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E16F6DA-E313-4DC3-8D6F-E7DE8D320EBC}"/>
              </a:ext>
            </a:extLst>
          </p:cNvPr>
          <p:cNvSpPr/>
          <p:nvPr/>
        </p:nvSpPr>
        <p:spPr>
          <a:xfrm>
            <a:off x="1764020" y="4915635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Arrow: Left 25">
            <a:extLst>
              <a:ext uri="{FF2B5EF4-FFF2-40B4-BE49-F238E27FC236}">
                <a16:creationId xmlns:a16="http://schemas.microsoft.com/office/drawing/2014/main" id="{C2F2A32E-16A6-4470-96A1-41F16C195241}"/>
              </a:ext>
            </a:extLst>
          </p:cNvPr>
          <p:cNvSpPr/>
          <p:nvPr/>
        </p:nvSpPr>
        <p:spPr>
          <a:xfrm>
            <a:off x="3273491" y="3265832"/>
            <a:ext cx="1926811" cy="584629"/>
          </a:xfrm>
          <a:prstGeom prst="lef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Receives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03654016-5B42-4457-BD24-B9A2322FFD97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I. Motivation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891FF077-D958-4947-84B3-E022F1380B27}"/>
              </a:ext>
            </a:extLst>
          </p:cNvPr>
          <p:cNvSpPr txBox="1">
            <a:spLocks/>
          </p:cNvSpPr>
          <p:nvPr/>
        </p:nvSpPr>
        <p:spPr>
          <a:xfrm>
            <a:off x="838200" y="904205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b="1" dirty="0">
                <a:solidFill>
                  <a:schemeClr val="accent5">
                    <a:lumMod val="50000"/>
                  </a:schemeClr>
                </a:solidFill>
              </a:rPr>
              <a:t>B. Group chat</a:t>
            </a:r>
          </a:p>
        </p:txBody>
      </p:sp>
    </p:spTree>
    <p:extLst>
      <p:ext uri="{BB962C8B-B14F-4D97-AF65-F5344CB8AC3E}">
        <p14:creationId xmlns:p14="http://schemas.microsoft.com/office/powerpoint/2010/main" val="2531535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139D81-8666-4B05-93EB-F28D6658B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5</a:t>
            </a:fld>
            <a:endParaRPr lang="de-D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DB2CEB2-0505-4197-81B0-C8E85F8C4A36}"/>
              </a:ext>
            </a:extLst>
          </p:cNvPr>
          <p:cNvSpPr/>
          <p:nvPr/>
        </p:nvSpPr>
        <p:spPr>
          <a:xfrm>
            <a:off x="5654618" y="4631056"/>
            <a:ext cx="720000" cy="720000"/>
          </a:xfrm>
          <a:prstGeom prst="ellipse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Up-Down 16">
            <a:extLst>
              <a:ext uri="{FF2B5EF4-FFF2-40B4-BE49-F238E27FC236}">
                <a16:creationId xmlns:a16="http://schemas.microsoft.com/office/drawing/2014/main" id="{A7531627-C389-4EF5-B219-3A3CCDD0E1AD}"/>
              </a:ext>
            </a:extLst>
          </p:cNvPr>
          <p:cNvSpPr/>
          <p:nvPr/>
        </p:nvSpPr>
        <p:spPr>
          <a:xfrm rot="5400000">
            <a:off x="7349175" y="4028117"/>
            <a:ext cx="324000" cy="2016000"/>
          </a:xfrm>
          <a:prstGeom prst="upDownArrow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1D26A6-1A44-4D8B-B531-A634CA37CB88}"/>
              </a:ext>
            </a:extLst>
          </p:cNvPr>
          <p:cNvSpPr/>
          <p:nvPr/>
        </p:nvSpPr>
        <p:spPr>
          <a:xfrm>
            <a:off x="8644273" y="4763557"/>
            <a:ext cx="1135507" cy="5270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Arrow: Up-Down 24">
            <a:extLst>
              <a:ext uri="{FF2B5EF4-FFF2-40B4-BE49-F238E27FC236}">
                <a16:creationId xmlns:a16="http://schemas.microsoft.com/office/drawing/2014/main" id="{75B48D1D-0836-4FE3-B09A-4D30B0B842A7}"/>
              </a:ext>
            </a:extLst>
          </p:cNvPr>
          <p:cNvSpPr/>
          <p:nvPr/>
        </p:nvSpPr>
        <p:spPr>
          <a:xfrm rot="4331795">
            <a:off x="7299850" y="3469071"/>
            <a:ext cx="324000" cy="2016000"/>
          </a:xfrm>
          <a:prstGeom prst="upDownArrow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583F346-3946-4FE1-91E6-80E0F738C9D3}"/>
              </a:ext>
            </a:extLst>
          </p:cNvPr>
          <p:cNvSpPr/>
          <p:nvPr/>
        </p:nvSpPr>
        <p:spPr>
          <a:xfrm>
            <a:off x="8644273" y="4077314"/>
            <a:ext cx="1135507" cy="5270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Arrow: Up-Down 26">
            <a:extLst>
              <a:ext uri="{FF2B5EF4-FFF2-40B4-BE49-F238E27FC236}">
                <a16:creationId xmlns:a16="http://schemas.microsoft.com/office/drawing/2014/main" id="{F1EEBBCD-5BF1-4EB3-BE07-CE58DFA77158}"/>
              </a:ext>
            </a:extLst>
          </p:cNvPr>
          <p:cNvSpPr/>
          <p:nvPr/>
        </p:nvSpPr>
        <p:spPr>
          <a:xfrm rot="-4320000">
            <a:off x="7292465" y="4579043"/>
            <a:ext cx="324000" cy="2016000"/>
          </a:xfrm>
          <a:prstGeom prst="upDownArrow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3271789-6464-4BDB-B281-19A86B9412C2}"/>
              </a:ext>
            </a:extLst>
          </p:cNvPr>
          <p:cNvSpPr/>
          <p:nvPr/>
        </p:nvSpPr>
        <p:spPr>
          <a:xfrm>
            <a:off x="8644273" y="5448566"/>
            <a:ext cx="1135507" cy="5270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Arrow: Up-Down 34">
            <a:extLst>
              <a:ext uri="{FF2B5EF4-FFF2-40B4-BE49-F238E27FC236}">
                <a16:creationId xmlns:a16="http://schemas.microsoft.com/office/drawing/2014/main" id="{F351D75F-1164-4D4B-9AA5-B841EABEF4B7}"/>
              </a:ext>
            </a:extLst>
          </p:cNvPr>
          <p:cNvSpPr/>
          <p:nvPr/>
        </p:nvSpPr>
        <p:spPr>
          <a:xfrm rot="5400000">
            <a:off x="4341699" y="3938666"/>
            <a:ext cx="324000" cy="2016000"/>
          </a:xfrm>
          <a:prstGeom prst="upDownArrow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Arrow: Up-Down 35">
            <a:extLst>
              <a:ext uri="{FF2B5EF4-FFF2-40B4-BE49-F238E27FC236}">
                <a16:creationId xmlns:a16="http://schemas.microsoft.com/office/drawing/2014/main" id="{EAE38131-A037-4D1A-AC50-245A6B94B9D7}"/>
              </a:ext>
            </a:extLst>
          </p:cNvPr>
          <p:cNvSpPr/>
          <p:nvPr/>
        </p:nvSpPr>
        <p:spPr>
          <a:xfrm rot="6470726">
            <a:off x="4354914" y="3403010"/>
            <a:ext cx="324000" cy="2016000"/>
          </a:xfrm>
          <a:prstGeom prst="upDownArrow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Arrow: Up-Down 36">
            <a:extLst>
              <a:ext uri="{FF2B5EF4-FFF2-40B4-BE49-F238E27FC236}">
                <a16:creationId xmlns:a16="http://schemas.microsoft.com/office/drawing/2014/main" id="{390CB63E-BC3E-4B97-B381-A6EDD0F75CEE}"/>
              </a:ext>
            </a:extLst>
          </p:cNvPr>
          <p:cNvSpPr/>
          <p:nvPr/>
        </p:nvSpPr>
        <p:spPr>
          <a:xfrm rot="4452763">
            <a:off x="4378544" y="4518190"/>
            <a:ext cx="324000" cy="2016000"/>
          </a:xfrm>
          <a:prstGeom prst="upDownArrow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F54E925-F5C4-43CA-B2FF-13999220CBED}"/>
              </a:ext>
            </a:extLst>
          </p:cNvPr>
          <p:cNvSpPr/>
          <p:nvPr/>
        </p:nvSpPr>
        <p:spPr>
          <a:xfrm>
            <a:off x="5654618" y="1721008"/>
            <a:ext cx="720000" cy="720000"/>
          </a:xfrm>
          <a:prstGeom prst="ellipse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52B3379A-FDAD-4DB6-909E-B028BB75EF97}"/>
              </a:ext>
            </a:extLst>
          </p:cNvPr>
          <p:cNvSpPr/>
          <p:nvPr/>
        </p:nvSpPr>
        <p:spPr>
          <a:xfrm>
            <a:off x="6503568" y="1989634"/>
            <a:ext cx="2016000" cy="324000"/>
          </a:xfrm>
          <a:prstGeom prst="rightArrow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218B6DED-4223-49C6-A773-C522BE7598D5}"/>
              </a:ext>
            </a:extLst>
          </p:cNvPr>
          <p:cNvSpPr/>
          <p:nvPr/>
        </p:nvSpPr>
        <p:spPr>
          <a:xfrm rot="20973767">
            <a:off x="6490898" y="1577081"/>
            <a:ext cx="2016000" cy="324000"/>
          </a:xfrm>
          <a:prstGeom prst="rightArrow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4A8D0099-4D91-439F-B699-5B72CF9405EA}"/>
              </a:ext>
            </a:extLst>
          </p:cNvPr>
          <p:cNvSpPr/>
          <p:nvPr/>
        </p:nvSpPr>
        <p:spPr>
          <a:xfrm rot="444467">
            <a:off x="6490701" y="2386130"/>
            <a:ext cx="2016000" cy="324000"/>
          </a:xfrm>
          <a:prstGeom prst="rightArrow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CC1D9D50-B25A-4060-A3FD-CBA41D4C058B}"/>
              </a:ext>
            </a:extLst>
          </p:cNvPr>
          <p:cNvSpPr/>
          <p:nvPr/>
        </p:nvSpPr>
        <p:spPr>
          <a:xfrm>
            <a:off x="3526492" y="1909467"/>
            <a:ext cx="2016000" cy="324000"/>
          </a:xfrm>
          <a:prstGeom prst="rightArrow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7982EA0-F6BA-4D7B-A782-333ED0E50ADB}"/>
              </a:ext>
            </a:extLst>
          </p:cNvPr>
          <p:cNvSpPr/>
          <p:nvPr/>
        </p:nvSpPr>
        <p:spPr>
          <a:xfrm>
            <a:off x="8644272" y="1141474"/>
            <a:ext cx="1135507" cy="5270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B54377D-11A6-4A06-9E6E-8793EF565C36}"/>
              </a:ext>
            </a:extLst>
          </p:cNvPr>
          <p:cNvSpPr/>
          <p:nvPr/>
        </p:nvSpPr>
        <p:spPr>
          <a:xfrm>
            <a:off x="8644273" y="1827717"/>
            <a:ext cx="1135507" cy="5270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B6825BF-9E77-47E8-99C7-42F0429B0580}"/>
              </a:ext>
            </a:extLst>
          </p:cNvPr>
          <p:cNvSpPr/>
          <p:nvPr/>
        </p:nvSpPr>
        <p:spPr>
          <a:xfrm>
            <a:off x="8644273" y="2509002"/>
            <a:ext cx="1135507" cy="5270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F54CBF7-4D1B-4C2B-B8F0-6CA1FB1CED96}"/>
              </a:ext>
            </a:extLst>
          </p:cNvPr>
          <p:cNvSpPr txBox="1"/>
          <p:nvPr/>
        </p:nvSpPr>
        <p:spPr>
          <a:xfrm>
            <a:off x="5434307" y="974527"/>
            <a:ext cx="13233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1 : 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5A0DAB8-D661-47EC-8251-DAE27B0FF1EC}"/>
              </a:ext>
            </a:extLst>
          </p:cNvPr>
          <p:cNvSpPr txBox="1"/>
          <p:nvPr/>
        </p:nvSpPr>
        <p:spPr>
          <a:xfrm>
            <a:off x="5467154" y="3872314"/>
            <a:ext cx="13233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N : N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00C3EE8-1E91-44B0-B84F-D66DB97D0723}"/>
              </a:ext>
            </a:extLst>
          </p:cNvPr>
          <p:cNvSpPr/>
          <p:nvPr/>
        </p:nvSpPr>
        <p:spPr>
          <a:xfrm>
            <a:off x="2255882" y="4641755"/>
            <a:ext cx="1135507" cy="5270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CBD96B4-8C61-472E-8C78-6AE5ED4C170D}"/>
              </a:ext>
            </a:extLst>
          </p:cNvPr>
          <p:cNvSpPr/>
          <p:nvPr/>
        </p:nvSpPr>
        <p:spPr>
          <a:xfrm>
            <a:off x="2255882" y="3955512"/>
            <a:ext cx="1135507" cy="5270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46950E9-5D09-481F-BA03-9111CA3BEB68}"/>
              </a:ext>
            </a:extLst>
          </p:cNvPr>
          <p:cNvSpPr/>
          <p:nvPr/>
        </p:nvSpPr>
        <p:spPr>
          <a:xfrm>
            <a:off x="2255882" y="5326764"/>
            <a:ext cx="1135507" cy="5270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422936F-D9F0-4B4D-81D6-21AA75C4EFD3}"/>
              </a:ext>
            </a:extLst>
          </p:cNvPr>
          <p:cNvSpPr/>
          <p:nvPr/>
        </p:nvSpPr>
        <p:spPr>
          <a:xfrm>
            <a:off x="2251216" y="1795701"/>
            <a:ext cx="1135507" cy="5270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77AB1F4F-18DC-40B6-8256-876842BA184C}"/>
              </a:ext>
            </a:extLst>
          </p:cNvPr>
          <p:cNvSpPr/>
          <p:nvPr/>
        </p:nvSpPr>
        <p:spPr>
          <a:xfrm>
            <a:off x="2726442" y="5967760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2ED6EC3D-BB53-4408-8E84-EC67B72F853B}"/>
              </a:ext>
            </a:extLst>
          </p:cNvPr>
          <p:cNvSpPr/>
          <p:nvPr/>
        </p:nvSpPr>
        <p:spPr>
          <a:xfrm>
            <a:off x="2726444" y="6202807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2639258D-BAC0-43BD-AC00-8CD3A8FEC547}"/>
              </a:ext>
            </a:extLst>
          </p:cNvPr>
          <p:cNvSpPr/>
          <p:nvPr/>
        </p:nvSpPr>
        <p:spPr>
          <a:xfrm>
            <a:off x="2726443" y="6437789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DDB15C6C-16BC-4A75-9C77-38D24A2F426C}"/>
              </a:ext>
            </a:extLst>
          </p:cNvPr>
          <p:cNvSpPr/>
          <p:nvPr/>
        </p:nvSpPr>
        <p:spPr>
          <a:xfrm>
            <a:off x="9120154" y="6068328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0F0EB5E1-87B9-4A40-8FA1-8D215515CD8E}"/>
              </a:ext>
            </a:extLst>
          </p:cNvPr>
          <p:cNvSpPr/>
          <p:nvPr/>
        </p:nvSpPr>
        <p:spPr>
          <a:xfrm>
            <a:off x="9120156" y="6303375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BCD1F03B-41B1-464A-B5D0-F7140B1DB3B1}"/>
              </a:ext>
            </a:extLst>
          </p:cNvPr>
          <p:cNvSpPr/>
          <p:nvPr/>
        </p:nvSpPr>
        <p:spPr>
          <a:xfrm>
            <a:off x="9120155" y="6538357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565DB7D-7995-46FC-8446-8FF2BDD34806}"/>
              </a:ext>
            </a:extLst>
          </p:cNvPr>
          <p:cNvSpPr/>
          <p:nvPr/>
        </p:nvSpPr>
        <p:spPr>
          <a:xfrm>
            <a:off x="9120152" y="3069455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024ADDA-F445-4BFA-93E4-29062DB7979E}"/>
              </a:ext>
            </a:extLst>
          </p:cNvPr>
          <p:cNvSpPr/>
          <p:nvPr/>
        </p:nvSpPr>
        <p:spPr>
          <a:xfrm>
            <a:off x="9120154" y="3304502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120D0DAE-0917-4E0A-92B2-7A25C8DD11F7}"/>
              </a:ext>
            </a:extLst>
          </p:cNvPr>
          <p:cNvSpPr/>
          <p:nvPr/>
        </p:nvSpPr>
        <p:spPr>
          <a:xfrm>
            <a:off x="9119496" y="3486509"/>
            <a:ext cx="185057" cy="19377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9E7724CC-C0AA-400E-94C3-6E675239EB1C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I. Motivation</a:t>
            </a:r>
          </a:p>
        </p:txBody>
      </p:sp>
      <p:sp>
        <p:nvSpPr>
          <p:cNvPr id="77" name="Title 1">
            <a:extLst>
              <a:ext uri="{FF2B5EF4-FFF2-40B4-BE49-F238E27FC236}">
                <a16:creationId xmlns:a16="http://schemas.microsoft.com/office/drawing/2014/main" id="{C6BFCCE0-3BFC-4473-B39F-A94179079A63}"/>
              </a:ext>
            </a:extLst>
          </p:cNvPr>
          <p:cNvSpPr txBox="1">
            <a:spLocks/>
          </p:cNvSpPr>
          <p:nvPr/>
        </p:nvSpPr>
        <p:spPr>
          <a:xfrm>
            <a:off x="838200" y="904205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b="1" dirty="0">
                <a:solidFill>
                  <a:schemeClr val="accent5">
                    <a:lumMod val="50000"/>
                  </a:schemeClr>
                </a:solidFill>
              </a:rPr>
              <a:t>C. 1:N vs. N:N</a:t>
            </a:r>
          </a:p>
        </p:txBody>
      </p:sp>
    </p:spTree>
    <p:extLst>
      <p:ext uri="{BB962C8B-B14F-4D97-AF65-F5344CB8AC3E}">
        <p14:creationId xmlns:p14="http://schemas.microsoft.com/office/powerpoint/2010/main" val="51869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622D3B-7283-4879-8D53-319BA09C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6</a:t>
            </a:fld>
            <a:endParaRPr lang="de-DE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3800CC2-CE30-4353-A939-5A5B5D7907B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II. Use Case Scenario</a:t>
            </a:r>
          </a:p>
        </p:txBody>
      </p:sp>
      <p:pic>
        <p:nvPicPr>
          <p:cNvPr id="6" name="Graphic 5" descr="Factory">
            <a:extLst>
              <a:ext uri="{FF2B5EF4-FFF2-40B4-BE49-F238E27FC236}">
                <a16:creationId xmlns:a16="http://schemas.microsoft.com/office/drawing/2014/main" id="{0863BFF2-061B-49E8-92B1-5A7F620A3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28591" y="2080217"/>
            <a:ext cx="3259403" cy="3259403"/>
          </a:xfrm>
          <a:prstGeom prst="rect">
            <a:avLst/>
          </a:prstGeom>
        </p:spPr>
      </p:pic>
      <p:pic>
        <p:nvPicPr>
          <p:cNvPr id="7" name="Graphic 6" descr="Chef">
            <a:extLst>
              <a:ext uri="{FF2B5EF4-FFF2-40B4-BE49-F238E27FC236}">
                <a16:creationId xmlns:a16="http://schemas.microsoft.com/office/drawing/2014/main" id="{E2B54573-9759-4750-AE13-F8EB72AA6A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76878" y="3402257"/>
            <a:ext cx="1755908" cy="17559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F004C3-C4D9-4C39-9282-A83DADB146B2}"/>
              </a:ext>
            </a:extLst>
          </p:cNvPr>
          <p:cNvSpPr txBox="1"/>
          <p:nvPr/>
        </p:nvSpPr>
        <p:spPr>
          <a:xfrm>
            <a:off x="4165666" y="2419383"/>
            <a:ext cx="49783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b="1" u="sng" dirty="0"/>
              <a:t>Cookie Factory</a:t>
            </a:r>
          </a:p>
        </p:txBody>
      </p:sp>
      <p:pic>
        <p:nvPicPr>
          <p:cNvPr id="11" name="Graphic 10" descr="Chef">
            <a:extLst>
              <a:ext uri="{FF2B5EF4-FFF2-40B4-BE49-F238E27FC236}">
                <a16:creationId xmlns:a16="http://schemas.microsoft.com/office/drawing/2014/main" id="{65BA33B2-EDE3-46FC-BBF7-94576FCADC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56329" y="3402257"/>
            <a:ext cx="1755908" cy="175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119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8A6CDAC9-F228-41C9-9C55-EE57D4E6E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7</a:t>
            </a:fld>
            <a:endParaRPr lang="de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F4C4D5D-E6B5-43E2-BE5E-3709DE048B2F}"/>
              </a:ext>
            </a:extLst>
          </p:cNvPr>
          <p:cNvSpPr/>
          <p:nvPr/>
        </p:nvSpPr>
        <p:spPr>
          <a:xfrm>
            <a:off x="445204" y="5954877"/>
            <a:ext cx="1625600" cy="6265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Brooklyn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5860CD75-A54D-4524-BE8D-F5404E24F412}"/>
              </a:ext>
            </a:extLst>
          </p:cNvPr>
          <p:cNvSpPr/>
          <p:nvPr/>
        </p:nvSpPr>
        <p:spPr>
          <a:xfrm>
            <a:off x="2182564" y="5954876"/>
            <a:ext cx="1625600" cy="6265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Queens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465987F-0156-4BF5-A67C-0E96F76A544F}"/>
              </a:ext>
            </a:extLst>
          </p:cNvPr>
          <p:cNvSpPr/>
          <p:nvPr/>
        </p:nvSpPr>
        <p:spPr>
          <a:xfrm>
            <a:off x="3925004" y="5954876"/>
            <a:ext cx="1625600" cy="6265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Bronx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A18C171-E7D8-4231-BF30-B7F96D12E1DF}"/>
              </a:ext>
            </a:extLst>
          </p:cNvPr>
          <p:cNvSpPr/>
          <p:nvPr/>
        </p:nvSpPr>
        <p:spPr>
          <a:xfrm>
            <a:off x="4587918" y="1927359"/>
            <a:ext cx="3259406" cy="76443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Global-Chat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9A99244-76B7-4A88-8E8F-3BC6001AAE03}"/>
              </a:ext>
            </a:extLst>
          </p:cNvPr>
          <p:cNvSpPr/>
          <p:nvPr/>
        </p:nvSpPr>
        <p:spPr>
          <a:xfrm>
            <a:off x="1448618" y="4959592"/>
            <a:ext cx="3044092" cy="50736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NYC-Chat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3B04203-8A1D-4DE0-8C22-C6FA747DCDCA}"/>
              </a:ext>
            </a:extLst>
          </p:cNvPr>
          <p:cNvSpPr/>
          <p:nvPr/>
        </p:nvSpPr>
        <p:spPr>
          <a:xfrm>
            <a:off x="1193853" y="3615154"/>
            <a:ext cx="3603015" cy="7794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NYC MANAGER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0C26D81-D33A-40BE-934A-E9E3F4111923}"/>
              </a:ext>
            </a:extLst>
          </p:cNvPr>
          <p:cNvSpPr txBox="1"/>
          <p:nvPr/>
        </p:nvSpPr>
        <p:spPr>
          <a:xfrm>
            <a:off x="441102" y="2999701"/>
            <a:ext cx="3259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>
                <a:solidFill>
                  <a:srgbClr val="0070C0"/>
                </a:solidFill>
              </a:rPr>
              <a:t>NEW YORK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C653660-02F9-485F-B791-011AD83EF115}"/>
              </a:ext>
            </a:extLst>
          </p:cNvPr>
          <p:cNvSpPr/>
          <p:nvPr/>
        </p:nvSpPr>
        <p:spPr>
          <a:xfrm>
            <a:off x="176302" y="3014941"/>
            <a:ext cx="5638118" cy="3739754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D188E06B-FEBE-4B0F-8EB1-F2DDC7FB27ED}"/>
              </a:ext>
            </a:extLst>
          </p:cNvPr>
          <p:cNvSpPr/>
          <p:nvPr/>
        </p:nvSpPr>
        <p:spPr>
          <a:xfrm>
            <a:off x="6646483" y="5954877"/>
            <a:ext cx="1625600" cy="6417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Garching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3BFD51B3-33C8-420D-A482-0D8BB1100BFC}"/>
              </a:ext>
            </a:extLst>
          </p:cNvPr>
          <p:cNvSpPr/>
          <p:nvPr/>
        </p:nvSpPr>
        <p:spPr>
          <a:xfrm>
            <a:off x="8383843" y="5959748"/>
            <a:ext cx="1625600" cy="6369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Pasing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B375922D-870E-4631-880A-CB60B9D1A01F}"/>
              </a:ext>
            </a:extLst>
          </p:cNvPr>
          <p:cNvSpPr/>
          <p:nvPr/>
        </p:nvSpPr>
        <p:spPr>
          <a:xfrm>
            <a:off x="10126283" y="5954877"/>
            <a:ext cx="1625600" cy="6417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Laim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459279E-7BC2-4167-BEF9-E2B770024C2D}"/>
              </a:ext>
            </a:extLst>
          </p:cNvPr>
          <p:cNvSpPr/>
          <p:nvPr/>
        </p:nvSpPr>
        <p:spPr>
          <a:xfrm>
            <a:off x="7776812" y="4959591"/>
            <a:ext cx="3044092" cy="50736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MUC-Chat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4A1A1A50-EC67-4C6E-A2F1-E143C2001467}"/>
              </a:ext>
            </a:extLst>
          </p:cNvPr>
          <p:cNvSpPr/>
          <p:nvPr/>
        </p:nvSpPr>
        <p:spPr>
          <a:xfrm>
            <a:off x="7395132" y="3630394"/>
            <a:ext cx="3603015" cy="7794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MUC MANAGER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63D4DE1-36E7-4CAC-8563-57AAC0516C62}"/>
              </a:ext>
            </a:extLst>
          </p:cNvPr>
          <p:cNvSpPr txBox="1"/>
          <p:nvPr/>
        </p:nvSpPr>
        <p:spPr>
          <a:xfrm>
            <a:off x="8760735" y="2999701"/>
            <a:ext cx="2990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800" b="1" dirty="0">
                <a:solidFill>
                  <a:srgbClr val="0070C0"/>
                </a:solidFill>
              </a:rPr>
              <a:t>MUNICH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04D737F-3F37-4CA8-A12A-A98DC13AF949}"/>
              </a:ext>
            </a:extLst>
          </p:cNvPr>
          <p:cNvSpPr/>
          <p:nvPr/>
        </p:nvSpPr>
        <p:spPr>
          <a:xfrm>
            <a:off x="6377581" y="3030181"/>
            <a:ext cx="5638118" cy="3739754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458C9B78-003B-4A6B-ADAD-4DB4D135F0A7}"/>
              </a:ext>
            </a:extLst>
          </p:cNvPr>
          <p:cNvCxnSpPr>
            <a:cxnSpLocks/>
          </p:cNvCxnSpPr>
          <p:nvPr/>
        </p:nvCxnSpPr>
        <p:spPr>
          <a:xfrm flipH="1" flipV="1">
            <a:off x="7610877" y="2722273"/>
            <a:ext cx="1429321" cy="890357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2E830B6-9070-498B-8412-EC6F1376C907}"/>
              </a:ext>
            </a:extLst>
          </p:cNvPr>
          <p:cNvCxnSpPr>
            <a:cxnSpLocks/>
          </p:cNvCxnSpPr>
          <p:nvPr/>
        </p:nvCxnSpPr>
        <p:spPr>
          <a:xfrm flipH="1">
            <a:off x="2990312" y="2734239"/>
            <a:ext cx="1909865" cy="86315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817A553F-9A21-47ED-9CBB-E0419E07B708}"/>
              </a:ext>
            </a:extLst>
          </p:cNvPr>
          <p:cNvCxnSpPr>
            <a:cxnSpLocks/>
          </p:cNvCxnSpPr>
          <p:nvPr/>
        </p:nvCxnSpPr>
        <p:spPr>
          <a:xfrm>
            <a:off x="6166512" y="1450844"/>
            <a:ext cx="0" cy="476515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F6161AF6-E66D-4EB3-810B-B84BBD64177E}"/>
              </a:ext>
            </a:extLst>
          </p:cNvPr>
          <p:cNvCxnSpPr>
            <a:cxnSpLocks/>
            <a:endCxn id="30" idx="0"/>
          </p:cNvCxnSpPr>
          <p:nvPr/>
        </p:nvCxnSpPr>
        <p:spPr>
          <a:xfrm flipH="1">
            <a:off x="1258004" y="5466958"/>
            <a:ext cx="807722" cy="48791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3F061B1-3682-498F-84CE-56F6E74FD87E}"/>
              </a:ext>
            </a:extLst>
          </p:cNvPr>
          <p:cNvCxnSpPr>
            <a:cxnSpLocks/>
            <a:stCxn id="46" idx="2"/>
            <a:endCxn id="31" idx="0"/>
          </p:cNvCxnSpPr>
          <p:nvPr/>
        </p:nvCxnSpPr>
        <p:spPr>
          <a:xfrm>
            <a:off x="2970664" y="5466959"/>
            <a:ext cx="24700" cy="487917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A942BDA-ED4E-47F7-BCBA-65B28BF2552D}"/>
              </a:ext>
            </a:extLst>
          </p:cNvPr>
          <p:cNvCxnSpPr>
            <a:cxnSpLocks/>
          </p:cNvCxnSpPr>
          <p:nvPr/>
        </p:nvCxnSpPr>
        <p:spPr>
          <a:xfrm>
            <a:off x="3992312" y="5482199"/>
            <a:ext cx="525094" cy="472677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C11CE928-4E5F-4058-BAC1-B9EA42009917}"/>
              </a:ext>
            </a:extLst>
          </p:cNvPr>
          <p:cNvCxnSpPr>
            <a:cxnSpLocks/>
          </p:cNvCxnSpPr>
          <p:nvPr/>
        </p:nvCxnSpPr>
        <p:spPr>
          <a:xfrm>
            <a:off x="2990311" y="4394617"/>
            <a:ext cx="0" cy="588767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47315593-0C42-4C25-9F7A-3D74C776138D}"/>
              </a:ext>
            </a:extLst>
          </p:cNvPr>
          <p:cNvCxnSpPr>
            <a:cxnSpLocks/>
          </p:cNvCxnSpPr>
          <p:nvPr/>
        </p:nvCxnSpPr>
        <p:spPr>
          <a:xfrm flipH="1">
            <a:off x="7441168" y="5466958"/>
            <a:ext cx="807722" cy="48791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E4C81601-2907-42CC-8C54-3FF72C165992}"/>
              </a:ext>
            </a:extLst>
          </p:cNvPr>
          <p:cNvCxnSpPr>
            <a:cxnSpLocks/>
          </p:cNvCxnSpPr>
          <p:nvPr/>
        </p:nvCxnSpPr>
        <p:spPr>
          <a:xfrm>
            <a:off x="9153828" y="5466959"/>
            <a:ext cx="24700" cy="487917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732B6CEA-9B9C-44FC-AABC-7A336DB29F6D}"/>
              </a:ext>
            </a:extLst>
          </p:cNvPr>
          <p:cNvCxnSpPr>
            <a:cxnSpLocks/>
          </p:cNvCxnSpPr>
          <p:nvPr/>
        </p:nvCxnSpPr>
        <p:spPr>
          <a:xfrm>
            <a:off x="10175476" y="5482199"/>
            <a:ext cx="525094" cy="472677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2ED1EBE5-FF80-49F0-872C-0B54E10C1199}"/>
              </a:ext>
            </a:extLst>
          </p:cNvPr>
          <p:cNvCxnSpPr>
            <a:cxnSpLocks/>
          </p:cNvCxnSpPr>
          <p:nvPr/>
        </p:nvCxnSpPr>
        <p:spPr>
          <a:xfrm>
            <a:off x="9173475" y="4394617"/>
            <a:ext cx="0" cy="588767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4" name="Graphic 123" descr="Factory">
            <a:extLst>
              <a:ext uri="{FF2B5EF4-FFF2-40B4-BE49-F238E27FC236}">
                <a16:creationId xmlns:a16="http://schemas.microsoft.com/office/drawing/2014/main" id="{8299B9A0-6772-49F7-A663-8CE078936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77826" y="154128"/>
            <a:ext cx="1493964" cy="1493964"/>
          </a:xfrm>
          <a:prstGeom prst="rect">
            <a:avLst/>
          </a:prstGeom>
        </p:spPr>
      </p:pic>
      <p:pic>
        <p:nvPicPr>
          <p:cNvPr id="126" name="Graphic 125" descr="Chef">
            <a:extLst>
              <a:ext uri="{FF2B5EF4-FFF2-40B4-BE49-F238E27FC236}">
                <a16:creationId xmlns:a16="http://schemas.microsoft.com/office/drawing/2014/main" id="{AD2871B7-7DA1-44BB-8D68-F0E7D91C8B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40484" y="657593"/>
            <a:ext cx="914400" cy="914400"/>
          </a:xfrm>
          <a:prstGeom prst="rect">
            <a:avLst/>
          </a:prstGeom>
        </p:spPr>
      </p:pic>
      <p:pic>
        <p:nvPicPr>
          <p:cNvPr id="127" name="Graphic 126" descr="Chef">
            <a:extLst>
              <a:ext uri="{FF2B5EF4-FFF2-40B4-BE49-F238E27FC236}">
                <a16:creationId xmlns:a16="http://schemas.microsoft.com/office/drawing/2014/main" id="{779EB611-CBDB-4E77-ACAE-3983410D0E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11774" y="657593"/>
            <a:ext cx="914400" cy="914400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5D31EB35-DD83-47F5-8038-1E90DB669186}"/>
              </a:ext>
            </a:extLst>
          </p:cNvPr>
          <p:cNvSpPr txBox="1"/>
          <p:nvPr/>
        </p:nvSpPr>
        <p:spPr>
          <a:xfrm>
            <a:off x="5016781" y="195782"/>
            <a:ext cx="3259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u="sng" dirty="0"/>
              <a:t>Cookie Factory</a:t>
            </a:r>
          </a:p>
        </p:txBody>
      </p:sp>
    </p:spTree>
    <p:extLst>
      <p:ext uri="{BB962C8B-B14F-4D97-AF65-F5344CB8AC3E}">
        <p14:creationId xmlns:p14="http://schemas.microsoft.com/office/powerpoint/2010/main" val="2703575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D582F7-4D40-431C-8F20-B14340671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8</a:t>
            </a:fld>
            <a:endParaRPr lang="de-DE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BECEF04-F19A-436E-AA5C-54501B266ECE}"/>
              </a:ext>
            </a:extLst>
          </p:cNvPr>
          <p:cNvSpPr txBox="1">
            <a:spLocks/>
          </p:cNvSpPr>
          <p:nvPr/>
        </p:nvSpPr>
        <p:spPr>
          <a:xfrm>
            <a:off x="871220" y="2230119"/>
            <a:ext cx="10449560" cy="4257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sz="32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3BC8CC2-CF70-47D0-829E-19C20F125C43}"/>
              </a:ext>
            </a:extLst>
          </p:cNvPr>
          <p:cNvSpPr txBox="1">
            <a:spLocks/>
          </p:cNvSpPr>
          <p:nvPr/>
        </p:nvSpPr>
        <p:spPr>
          <a:xfrm>
            <a:off x="6096000" y="2245360"/>
            <a:ext cx="5257800" cy="4247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sz="3200" dirty="0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D4FF6B50-2B43-413C-BBFE-C9D6A4B07A32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3CC15EE-4D2B-4498-B95D-0F280A7CE9DE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C79057F6-B6E8-437A-899F-0530B8B7B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24405" y="2344505"/>
            <a:ext cx="1440000" cy="144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27E200A-F54A-496C-90E4-77B400D92F00}"/>
              </a:ext>
            </a:extLst>
          </p:cNvPr>
          <p:cNvSpPr txBox="1">
            <a:spLocks/>
          </p:cNvSpPr>
          <p:nvPr/>
        </p:nvSpPr>
        <p:spPr>
          <a:xfrm>
            <a:off x="1223650" y="3896561"/>
            <a:ext cx="3679490" cy="46239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Unique usernames</a:t>
            </a:r>
          </a:p>
        </p:txBody>
      </p:sp>
      <p:pic>
        <p:nvPicPr>
          <p:cNvPr id="11" name="Graphic 10" descr="Lock">
            <a:extLst>
              <a:ext uri="{FF2B5EF4-FFF2-40B4-BE49-F238E27FC236}">
                <a16:creationId xmlns:a16="http://schemas.microsoft.com/office/drawing/2014/main" id="{755FB1AE-5C66-4D6F-9C65-75900AC211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04900" y="4292244"/>
            <a:ext cx="1440000" cy="1440000"/>
          </a:xfrm>
          <a:prstGeom prst="rect">
            <a:avLst/>
          </a:prstGeom>
        </p:spPr>
      </p:pic>
      <p:pic>
        <p:nvPicPr>
          <p:cNvPr id="12" name="Graphic 11" descr="Disk">
            <a:extLst>
              <a:ext uri="{FF2B5EF4-FFF2-40B4-BE49-F238E27FC236}">
                <a16:creationId xmlns:a16="http://schemas.microsoft.com/office/drawing/2014/main" id="{67DB9DB9-768A-4338-96E4-CA79A1F226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04900" y="383444"/>
            <a:ext cx="1440000" cy="1440000"/>
          </a:xfrm>
          <a:prstGeom prst="rect">
            <a:avLst/>
          </a:prstGeom>
        </p:spPr>
      </p:pic>
      <p:pic>
        <p:nvPicPr>
          <p:cNvPr id="13" name="Graphic 12" descr="Sign Language">
            <a:extLst>
              <a:ext uri="{FF2B5EF4-FFF2-40B4-BE49-F238E27FC236}">
                <a16:creationId xmlns:a16="http://schemas.microsoft.com/office/drawing/2014/main" id="{60BCB6FD-CE43-4C40-A7B8-8063996BFE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004900" y="2348315"/>
            <a:ext cx="1440000" cy="1440000"/>
          </a:xfrm>
          <a:prstGeom prst="rect">
            <a:avLst/>
          </a:prstGeom>
        </p:spPr>
      </p:pic>
      <p:pic>
        <p:nvPicPr>
          <p:cNvPr id="14" name="Graphic 13" descr="Group of people">
            <a:extLst>
              <a:ext uri="{FF2B5EF4-FFF2-40B4-BE49-F238E27FC236}">
                <a16:creationId xmlns:a16="http://schemas.microsoft.com/office/drawing/2014/main" id="{38B0356E-405A-4FD5-AFBC-2786E184AA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912307" y="4532217"/>
            <a:ext cx="1440000" cy="1440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B0A0115-5F64-4BE6-84BF-E5BF7CBA280B}"/>
              </a:ext>
            </a:extLst>
          </p:cNvPr>
          <p:cNvSpPr/>
          <p:nvPr/>
        </p:nvSpPr>
        <p:spPr>
          <a:xfrm>
            <a:off x="5826458" y="5710607"/>
            <a:ext cx="58097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/>
              <a:t>Password protected private chatrooms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1DDB7AA-466A-43B2-846B-36B6B2B00691}"/>
              </a:ext>
            </a:extLst>
          </p:cNvPr>
          <p:cNvSpPr/>
          <p:nvPr/>
        </p:nvSpPr>
        <p:spPr>
          <a:xfrm>
            <a:off x="6984231" y="1706317"/>
            <a:ext cx="34813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/>
              <a:t>Saving the chat history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8DB41A-6B7B-4950-AD23-A6F3240C5ECE}"/>
              </a:ext>
            </a:extLst>
          </p:cNvPr>
          <p:cNvSpPr/>
          <p:nvPr/>
        </p:nvSpPr>
        <p:spPr>
          <a:xfrm>
            <a:off x="5857590" y="3784505"/>
            <a:ext cx="58097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dirty="0"/>
              <a:t>Access database while in the chatroom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50B212-E5FC-4999-8E28-BC5EF9FEA983}"/>
              </a:ext>
            </a:extLst>
          </p:cNvPr>
          <p:cNvSpPr/>
          <p:nvPr/>
        </p:nvSpPr>
        <p:spPr>
          <a:xfrm>
            <a:off x="1281361" y="5893475"/>
            <a:ext cx="27018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/>
              <a:t>Public chatrooms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02DA96D-8C90-40E6-A56C-B4CBD32D80F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III. Demands of the client</a:t>
            </a:r>
          </a:p>
        </p:txBody>
      </p:sp>
    </p:spTree>
    <p:extLst>
      <p:ext uri="{BB962C8B-B14F-4D97-AF65-F5344CB8AC3E}">
        <p14:creationId xmlns:p14="http://schemas.microsoft.com/office/powerpoint/2010/main" val="2891161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0CAE2491-9E64-4876-BCF9-471AE60C7526}"/>
              </a:ext>
            </a:extLst>
          </p:cNvPr>
          <p:cNvSpPr/>
          <p:nvPr/>
        </p:nvSpPr>
        <p:spPr>
          <a:xfrm>
            <a:off x="5603358" y="2083981"/>
            <a:ext cx="988828" cy="1073889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622D3B-7283-4879-8D53-319BA09C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C15EE-4D2B-4498-B95D-0F280A7CE9DE}" type="slidenum">
              <a:rPr lang="de-DE" smtClean="0"/>
              <a:t>9</a:t>
            </a:fld>
            <a:endParaRPr lang="de-DE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3800CC2-CE30-4353-A939-5A5B5D7907B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98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b="1" dirty="0">
                <a:solidFill>
                  <a:schemeClr val="accent5">
                    <a:lumMod val="50000"/>
                  </a:schemeClr>
                </a:solidFill>
              </a:rPr>
              <a:t>IV. Our solution</a:t>
            </a:r>
          </a:p>
        </p:txBody>
      </p:sp>
      <p:pic>
        <p:nvPicPr>
          <p:cNvPr id="3" name="Graphic 2" descr="Group brainstorm">
            <a:extLst>
              <a:ext uri="{FF2B5EF4-FFF2-40B4-BE49-F238E27FC236}">
                <a16:creationId xmlns:a16="http://schemas.microsoft.com/office/drawing/2014/main" id="{BE8B0A60-33B1-418E-B35B-3D99B1591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58855" y="1572774"/>
            <a:ext cx="4274289" cy="427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222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542</Words>
  <Application>Microsoft Office PowerPoint</Application>
  <PresentationFormat>Widescreen</PresentationFormat>
  <Paragraphs>158</Paragraphs>
  <Slides>25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Praktikum: Cloud Data Bases (IN0012, IN2106, IN4163)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YOUR ATTENTION!</vt:lpstr>
      <vt:lpstr>IX. 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Praktikum: Cloud Data Bases (IN0012, IN2106, IN4163)</dc:title>
  <dc:creator> </dc:creator>
  <cp:lastModifiedBy> </cp:lastModifiedBy>
  <cp:revision>84</cp:revision>
  <dcterms:created xsi:type="dcterms:W3CDTF">2020-01-15T14:43:06Z</dcterms:created>
  <dcterms:modified xsi:type="dcterms:W3CDTF">2020-01-27T20:30:16Z</dcterms:modified>
</cp:coreProperties>
</file>